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67" r:id="rId3"/>
    <p:sldId id="257" r:id="rId4"/>
    <p:sldId id="273" r:id="rId5"/>
    <p:sldId id="286" r:id="rId6"/>
    <p:sldId id="277" r:id="rId7"/>
    <p:sldId id="274" r:id="rId8"/>
    <p:sldId id="266" r:id="rId9"/>
    <p:sldId id="276" r:id="rId10"/>
    <p:sldId id="275" r:id="rId11"/>
    <p:sldId id="288" r:id="rId12"/>
    <p:sldId id="289" r:id="rId13"/>
    <p:sldId id="298" r:id="rId14"/>
    <p:sldId id="295" r:id="rId15"/>
    <p:sldId id="299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8428"/>
    <a:srgbClr val="43A0C3"/>
    <a:srgbClr val="75A88D"/>
    <a:srgbClr val="B52823"/>
    <a:srgbClr val="B52A24"/>
    <a:srgbClr val="CC79A7"/>
    <a:srgbClr val="439FC3"/>
    <a:srgbClr val="76A88D"/>
    <a:srgbClr val="FA842A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606"/>
    <p:restoredTop sz="93750"/>
  </p:normalViewPr>
  <p:slideViewPr>
    <p:cSldViewPr snapToGrid="0" snapToObjects="1" showGuides="1">
      <p:cViewPr>
        <p:scale>
          <a:sx n="58" d="100"/>
          <a:sy n="58" d="100"/>
        </p:scale>
        <p:origin x="3912" y="172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841457-5238-044D-90F8-51CF1BDB0A62}" type="datetimeFigureOut">
              <a:rPr lang="en-US" smtClean="0"/>
              <a:t>3/5/18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AB1819-EC66-3745-B0F6-96239837FA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0906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Color</a:t>
            </a:r>
            <a:r>
              <a:rPr lang="en-US" baseline="0" dirty="0" smtClean="0"/>
              <a:t> scheme</a:t>
            </a:r>
          </a:p>
          <a:p>
            <a:endParaRPr lang="en-US" baseline="0" dirty="0" smtClean="0"/>
          </a:p>
          <a:p>
            <a:r>
              <a:rPr lang="en-US" dirty="0" smtClean="0"/>
              <a:t>black = "black”</a:t>
            </a:r>
          </a:p>
          <a:p>
            <a:r>
              <a:rPr lang="en-US" dirty="0" smtClean="0"/>
              <a:t>blue = "#439FC3”</a:t>
            </a:r>
          </a:p>
          <a:p>
            <a:r>
              <a:rPr lang="en-US" dirty="0" smtClean="0"/>
              <a:t>green = "#397262”</a:t>
            </a:r>
          </a:p>
          <a:p>
            <a:r>
              <a:rPr lang="en-US" dirty="0" smtClean="0"/>
              <a:t>orange = "#F9842A”</a:t>
            </a:r>
          </a:p>
          <a:p>
            <a:r>
              <a:rPr lang="en-US" dirty="0" smtClean="0"/>
              <a:t>red = "#B52A24”</a:t>
            </a:r>
          </a:p>
          <a:p>
            <a:r>
              <a:rPr lang="en-US" dirty="0" smtClean="0"/>
              <a:t>pink = "#CC79A7"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AB1819-EC66-3745-B0F6-96239837FA0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385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AB1819-EC66-3745-B0F6-96239837FA0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2296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3/5/18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8523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3/5/18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7548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3/5/18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9626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3/5/18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6644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3/5/18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730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3/5/18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484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3/5/18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2293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3/5/18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8913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3/5/18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8412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3/5/18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4126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3/5/18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081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E9276C-B1E4-C248-96AA-E20267F7BF24}" type="datetimeFigureOut">
              <a:rPr lang="en-US" smtClean="0"/>
              <a:t>3/5/18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3535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Yu Gothic" charset="-128"/>
          <a:ea typeface="Yu Gothic" charset="-128"/>
          <a:cs typeface="Yu Gothic" charset="-128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Yu Gothic" charset="-128"/>
          <a:ea typeface="Yu Gothic" charset="-128"/>
          <a:cs typeface="Yu Gothic" charset="-128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Yu Gothic" charset="-128"/>
          <a:ea typeface="Yu Gothic" charset="-128"/>
          <a:cs typeface="Yu Gothic" charset="-128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Yu Gothic" charset="-128"/>
          <a:ea typeface="Yu Gothic" charset="-128"/>
          <a:cs typeface="Yu Gothic" charset="-128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Yu Gothic" charset="-128"/>
          <a:ea typeface="Yu Gothic" charset="-128"/>
          <a:cs typeface="Yu Gothic" charset="-128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Yu Gothic" charset="-128"/>
          <a:ea typeface="Yu Gothic" charset="-128"/>
          <a:cs typeface="Yu Gothic" charset="-128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9" Type="http://schemas.openxmlformats.org/officeDocument/2006/relationships/image" Target="../media/image43.png"/><Relationship Id="rId10" Type="http://schemas.openxmlformats.org/officeDocument/2006/relationships/image" Target="../media/image19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8" Type="http://schemas.openxmlformats.org/officeDocument/2006/relationships/image" Target="../media/image25.png"/><Relationship Id="rId9" Type="http://schemas.openxmlformats.org/officeDocument/2006/relationships/image" Target="../media/image26.png"/><Relationship Id="rId10" Type="http://schemas.openxmlformats.org/officeDocument/2006/relationships/image" Target="../media/image27.png"/><Relationship Id="rId11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1.png"/><Relationship Id="rId7" Type="http://schemas.openxmlformats.org/officeDocument/2006/relationships/image" Target="../media/image4.png"/><Relationship Id="rId8" Type="http://schemas.openxmlformats.org/officeDocument/2006/relationships/image" Target="../media/image5.png"/><Relationship Id="rId9" Type="http://schemas.openxmlformats.org/officeDocument/2006/relationships/image" Target="../media/image6.png"/><Relationship Id="rId10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9.emf"/><Relationship Id="rId8" Type="http://schemas.openxmlformats.org/officeDocument/2006/relationships/image" Target="../media/image10.em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79A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2821" y="2121171"/>
            <a:ext cx="11832087" cy="2387600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Modeling site-specific amino-acid preferences deepens phylogenetic estimates of the divergence of viral proteins</a:t>
            </a:r>
          </a:p>
        </p:txBody>
      </p:sp>
    </p:spTree>
    <p:extLst>
      <p:ext uri="{BB962C8B-B14F-4D97-AF65-F5344CB8AC3E}">
        <p14:creationId xmlns:p14="http://schemas.microsoft.com/office/powerpoint/2010/main" val="9488248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Model Comparison Trees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34964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2259543" y="-422970"/>
            <a:ext cx="8526542" cy="7235250"/>
            <a:chOff x="2259543" y="-422970"/>
            <a:chExt cx="8526542" cy="723525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473"/>
            <a:stretch/>
          </p:blipFill>
          <p:spPr>
            <a:xfrm>
              <a:off x="2259543" y="534161"/>
              <a:ext cx="3920724" cy="6071174"/>
            </a:xfrm>
            <a:prstGeom prst="rect">
              <a:avLst/>
            </a:prstGeom>
          </p:spPr>
        </p:pic>
        <p:grpSp>
          <p:nvGrpSpPr>
            <p:cNvPr id="17" name="Group 16"/>
            <p:cNvGrpSpPr/>
            <p:nvPr/>
          </p:nvGrpSpPr>
          <p:grpSpPr>
            <a:xfrm>
              <a:off x="3033226" y="-422970"/>
              <a:ext cx="7752859" cy="7235250"/>
              <a:chOff x="3033226" y="-422970"/>
              <a:chExt cx="7752859" cy="7235250"/>
            </a:xfrm>
          </p:grpSpPr>
          <p:grpSp>
            <p:nvGrpSpPr>
              <p:cNvPr id="3" name="Group 2"/>
              <p:cNvGrpSpPr/>
              <p:nvPr/>
            </p:nvGrpSpPr>
            <p:grpSpPr>
              <a:xfrm>
                <a:off x="3033226" y="-45720"/>
                <a:ext cx="7752859" cy="6858000"/>
                <a:chOff x="3033226" y="-45720"/>
                <a:chExt cx="7752859" cy="6858000"/>
              </a:xfrm>
            </p:grpSpPr>
            <p:grpSp>
              <p:nvGrpSpPr>
                <p:cNvPr id="25" name="Group 24"/>
                <p:cNvGrpSpPr/>
                <p:nvPr/>
              </p:nvGrpSpPr>
              <p:grpSpPr>
                <a:xfrm>
                  <a:off x="3033226" y="358700"/>
                  <a:ext cx="2489784" cy="5544633"/>
                  <a:chOff x="2736344" y="358700"/>
                  <a:chExt cx="2489784" cy="5544633"/>
                </a:xfrm>
              </p:grpSpPr>
              <p:sp>
                <p:nvSpPr>
                  <p:cNvPr id="12" name="TextBox 11"/>
                  <p:cNvSpPr txBox="1"/>
                  <p:nvPr/>
                </p:nvSpPr>
                <p:spPr>
                  <a:xfrm>
                    <a:off x="3653262" y="358700"/>
                    <a:ext cx="785793" cy="369332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b="1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GY94</a:t>
                    </a:r>
                    <a:endParaRPr lang="en-US" b="1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  <p:sp>
                <p:nvSpPr>
                  <p:cNvPr id="13" name="TextBox 12"/>
                  <p:cNvSpPr txBox="1"/>
                  <p:nvPr/>
                </p:nvSpPr>
                <p:spPr>
                  <a:xfrm>
                    <a:off x="3229268" y="2092661"/>
                    <a:ext cx="1547218" cy="369332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rtlCol="0">
                    <a:spAutoFit/>
                  </a:bodyPr>
                  <a:lstStyle/>
                  <a:p>
                    <a:pPr algn="r"/>
                    <a:r>
                      <a:rPr lang="en-US" b="1" dirty="0" err="1" smtClean="0">
                        <a:solidFill>
                          <a:srgbClr val="43A0C3"/>
                        </a:solidFill>
                        <a:latin typeface="Yu Gothic" charset="-128"/>
                        <a:ea typeface="Yu Gothic" charset="-128"/>
                        <a:cs typeface="Yu Gothic" charset="-128"/>
                      </a:rPr>
                      <a:t>ExpCM</a:t>
                    </a:r>
                    <a:r>
                      <a:rPr lang="en-US" b="1" dirty="0" smtClean="0">
                        <a:solidFill>
                          <a:srgbClr val="43A0C3"/>
                        </a:solidFill>
                        <a:latin typeface="Yu Gothic" charset="-128"/>
                        <a:ea typeface="Yu Gothic" charset="-128"/>
                        <a:cs typeface="Yu Gothic" charset="-128"/>
                      </a:rPr>
                      <a:t> (H1)</a:t>
                    </a:r>
                    <a:endParaRPr lang="en-US" b="1" dirty="0">
                      <a:solidFill>
                        <a:srgbClr val="43A0C3"/>
                      </a:solidFill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  <p:sp>
                <p:nvSpPr>
                  <p:cNvPr id="14" name="TextBox 13"/>
                  <p:cNvSpPr txBox="1"/>
                  <p:nvPr/>
                </p:nvSpPr>
                <p:spPr>
                  <a:xfrm>
                    <a:off x="3229268" y="3814590"/>
                    <a:ext cx="1547218" cy="369332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rtlCol="0">
                    <a:spAutoFit/>
                  </a:bodyPr>
                  <a:lstStyle/>
                  <a:p>
                    <a:pPr algn="r"/>
                    <a:r>
                      <a:rPr lang="en-US" b="1" dirty="0" err="1" smtClean="0">
                        <a:solidFill>
                          <a:srgbClr val="FA8428"/>
                        </a:solidFill>
                        <a:latin typeface="Yu Gothic" charset="-128"/>
                        <a:ea typeface="Yu Gothic" charset="-128"/>
                        <a:cs typeface="Yu Gothic" charset="-128"/>
                      </a:rPr>
                      <a:t>ExpCM</a:t>
                    </a:r>
                    <a:r>
                      <a:rPr lang="en-US" b="1" dirty="0">
                        <a:solidFill>
                          <a:srgbClr val="FA8428"/>
                        </a:solidFill>
                        <a:latin typeface="Yu Gothic" charset="-128"/>
                        <a:ea typeface="Yu Gothic" charset="-128"/>
                        <a:cs typeface="Yu Gothic" charset="-128"/>
                      </a:rPr>
                      <a:t> </a:t>
                    </a:r>
                    <a:r>
                      <a:rPr lang="en-US" b="1" dirty="0" smtClean="0">
                        <a:solidFill>
                          <a:srgbClr val="FA8428"/>
                        </a:solidFill>
                        <a:latin typeface="Yu Gothic" charset="-128"/>
                        <a:ea typeface="Yu Gothic" charset="-128"/>
                        <a:cs typeface="Yu Gothic" charset="-128"/>
                      </a:rPr>
                      <a:t>(H3)</a:t>
                    </a:r>
                    <a:endParaRPr lang="en-US" b="1" dirty="0">
                      <a:solidFill>
                        <a:srgbClr val="FA8428"/>
                      </a:solidFill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  <p:sp>
                <p:nvSpPr>
                  <p:cNvPr id="15" name="TextBox 14"/>
                  <p:cNvSpPr txBox="1"/>
                  <p:nvPr/>
                </p:nvSpPr>
                <p:spPr>
                  <a:xfrm>
                    <a:off x="2736344" y="5534001"/>
                    <a:ext cx="2489784" cy="369332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rtlCol="0">
                    <a:spAutoFit/>
                  </a:bodyPr>
                  <a:lstStyle/>
                  <a:p>
                    <a:pPr algn="r"/>
                    <a:r>
                      <a:rPr lang="en-US" b="1" dirty="0" err="1" smtClean="0">
                        <a:solidFill>
                          <a:srgbClr val="75A88D"/>
                        </a:solidFill>
                        <a:latin typeface="Yu Gothic" charset="-128"/>
                        <a:ea typeface="Yu Gothic" charset="-128"/>
                        <a:cs typeface="Yu Gothic" charset="-128"/>
                      </a:rPr>
                      <a:t>ExpCM</a:t>
                    </a:r>
                    <a:r>
                      <a:rPr lang="en-US" b="1" dirty="0">
                        <a:solidFill>
                          <a:srgbClr val="75A88D"/>
                        </a:solidFill>
                        <a:latin typeface="Yu Gothic" charset="-128"/>
                        <a:ea typeface="Yu Gothic" charset="-128"/>
                        <a:cs typeface="Yu Gothic" charset="-128"/>
                      </a:rPr>
                      <a:t> </a:t>
                    </a:r>
                    <a:r>
                      <a:rPr lang="en-US" b="1" dirty="0" smtClean="0">
                        <a:solidFill>
                          <a:srgbClr val="75A88D"/>
                        </a:solidFill>
                        <a:latin typeface="Yu Gothic" charset="-128"/>
                        <a:ea typeface="Yu Gothic" charset="-128"/>
                        <a:cs typeface="Yu Gothic" charset="-128"/>
                      </a:rPr>
                      <a:t>(H1+H3 </a:t>
                    </a:r>
                    <a:r>
                      <a:rPr lang="en-US" b="1" dirty="0" err="1" smtClean="0">
                        <a:solidFill>
                          <a:srgbClr val="75A88D"/>
                        </a:solidFill>
                        <a:latin typeface="Yu Gothic" charset="-128"/>
                        <a:ea typeface="Yu Gothic" charset="-128"/>
                        <a:cs typeface="Yu Gothic" charset="-128"/>
                      </a:rPr>
                      <a:t>avg</a:t>
                    </a:r>
                    <a:r>
                      <a:rPr lang="en-US" b="1" dirty="0" smtClean="0">
                        <a:solidFill>
                          <a:srgbClr val="75A88D"/>
                        </a:solidFill>
                        <a:latin typeface="Yu Gothic" charset="-128"/>
                        <a:ea typeface="Yu Gothic" charset="-128"/>
                        <a:cs typeface="Yu Gothic" charset="-128"/>
                      </a:rPr>
                      <a:t>)</a:t>
                    </a:r>
                    <a:endParaRPr lang="en-US" b="1" dirty="0">
                      <a:solidFill>
                        <a:srgbClr val="75A88D"/>
                      </a:solidFill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p:grpSp>
            <p:pic>
              <p:nvPicPr>
                <p:cNvPr id="2" name="Picture 1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885180" y="-45720"/>
                  <a:ext cx="4900905" cy="6858000"/>
                </a:xfrm>
                <a:prstGeom prst="rect">
                  <a:avLst/>
                </a:prstGeom>
              </p:spPr>
            </p:pic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" name="TextBox 6"/>
                    <p:cNvSpPr txBox="1"/>
                    <p:nvPr/>
                  </p:nvSpPr>
                  <p:spPr>
                    <a:xfrm>
                      <a:off x="8448073" y="1710235"/>
                      <a:ext cx="1858403" cy="323165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500" dirty="0" smtClean="0">
                          <a:solidFill>
                            <a:srgbClr val="43A0C3"/>
                          </a:solidFill>
                          <a:latin typeface="Yu Gothic" charset="-128"/>
                          <a:ea typeface="Yu Gothic" charset="-128"/>
                          <a:cs typeface="Yu Gothic" charset="-128"/>
                        </a:rPr>
                        <a:t>ExpCM + </a:t>
                      </a: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1500" i="1" smtClean="0">
                              <a:solidFill>
                                <a:srgbClr val="43A0C3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Γ</m:t>
                          </m:r>
                          <m:r>
                            <a:rPr lang="el-GR" sz="1500" i="1" smtClean="0">
                              <a:solidFill>
                                <a:srgbClr val="43A0C3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𝜔</m:t>
                          </m:r>
                        </m:oMath>
                      </a14:m>
                      <a:endParaRPr lang="en-US" sz="1500" dirty="0">
                        <a:solidFill>
                          <a:srgbClr val="43A0C3"/>
                        </a:solidFill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7" name="TextBox 6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448073" y="1710235"/>
                      <a:ext cx="1858403" cy="323165"/>
                    </a:xfrm>
                    <a:prstGeom prst="rect">
                      <a:avLst/>
                    </a:prstGeom>
                    <a:blipFill rotWithShape="0">
                      <a:blip r:embed="rId9"/>
                      <a:stretch>
                        <a:fillRect l="-1311" t="-3774" b="-2075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8" name="Triangle 17"/>
                <p:cNvSpPr/>
                <p:nvPr/>
              </p:nvSpPr>
              <p:spPr>
                <a:xfrm flipH="1">
                  <a:off x="7267716" y="4438890"/>
                  <a:ext cx="121827" cy="105023"/>
                </a:xfrm>
                <a:prstGeom prst="triangl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" name="Oval 18"/>
                <p:cNvSpPr/>
                <p:nvPr/>
              </p:nvSpPr>
              <p:spPr>
                <a:xfrm flipH="1">
                  <a:off x="7115747" y="2198036"/>
                  <a:ext cx="105023" cy="105023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" name="Oval 19"/>
                <p:cNvSpPr/>
                <p:nvPr/>
              </p:nvSpPr>
              <p:spPr>
                <a:xfrm flipH="1">
                  <a:off x="10279540" y="2199930"/>
                  <a:ext cx="105023" cy="105023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" name="Triangle 21"/>
                <p:cNvSpPr/>
                <p:nvPr/>
              </p:nvSpPr>
              <p:spPr>
                <a:xfrm flipH="1">
                  <a:off x="10480478" y="4393832"/>
                  <a:ext cx="121827" cy="105023"/>
                </a:xfrm>
                <a:prstGeom prst="triangl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" name="Oval 25"/>
                <p:cNvSpPr/>
                <p:nvPr/>
              </p:nvSpPr>
              <p:spPr>
                <a:xfrm flipH="1">
                  <a:off x="7175853" y="5649142"/>
                  <a:ext cx="105023" cy="105023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" name="Oval 26"/>
                <p:cNvSpPr/>
                <p:nvPr/>
              </p:nvSpPr>
              <p:spPr>
                <a:xfrm flipH="1">
                  <a:off x="10209143" y="5649142"/>
                  <a:ext cx="105023" cy="105023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" name="Triangle 27"/>
                <p:cNvSpPr/>
                <p:nvPr/>
              </p:nvSpPr>
              <p:spPr>
                <a:xfrm flipH="1">
                  <a:off x="7280876" y="6127111"/>
                  <a:ext cx="121827" cy="105023"/>
                </a:xfrm>
                <a:prstGeom prst="triangl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" name="Triangle 28"/>
                <p:cNvSpPr/>
                <p:nvPr/>
              </p:nvSpPr>
              <p:spPr>
                <a:xfrm flipH="1">
                  <a:off x="10358651" y="6127111"/>
                  <a:ext cx="121827" cy="105023"/>
                </a:xfrm>
                <a:prstGeom prst="triangl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6" name="Rectangle 15"/>
              <p:cNvSpPr/>
              <p:nvPr/>
            </p:nvSpPr>
            <p:spPr>
              <a:xfrm>
                <a:off x="5915891" y="0"/>
                <a:ext cx="748145" cy="20781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8418337" y="-45720"/>
                <a:ext cx="979855" cy="22511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8448073" y="1710236"/>
                <a:ext cx="1357831" cy="2741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5909885" y="1725650"/>
                <a:ext cx="1357831" cy="2741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5870524" y="3429762"/>
                <a:ext cx="1357831" cy="2741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8335632" y="3402710"/>
                <a:ext cx="1625786" cy="30119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5923044" y="5121020"/>
                <a:ext cx="1586119" cy="34457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8418337" y="5073211"/>
                <a:ext cx="1790806" cy="30437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TextBox 36"/>
              <p:cNvSpPr txBox="1"/>
              <p:nvPr/>
            </p:nvSpPr>
            <p:spPr>
              <a:xfrm>
                <a:off x="6076249" y="-409523"/>
                <a:ext cx="2061783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b="1" dirty="0" smtClean="0">
                    <a:latin typeface="Yu Gothic" charset="-128"/>
                    <a:ea typeface="Yu Gothic" charset="-128"/>
                    <a:cs typeface="Yu Gothic" charset="-128"/>
                  </a:rPr>
                  <a:t>No rate variation</a:t>
                </a:r>
                <a:endParaRPr lang="en-US" b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8" name="TextBox 37"/>
                  <p:cNvSpPr txBox="1"/>
                  <p:nvPr/>
                </p:nvSpPr>
                <p:spPr>
                  <a:xfrm>
                    <a:off x="8640681" y="-422970"/>
                    <a:ext cx="2076209" cy="369332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l-GR" b="1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𝜞𝝎</m:t>
                        </m:r>
                      </m:oMath>
                    </a14:m>
                    <a:r>
                      <a:rPr lang="en-US" b="1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 rate variation</a:t>
                    </a:r>
                    <a:endParaRPr lang="en-US" b="1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38" name="TextBox 3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640681" y="-422970"/>
                    <a:ext cx="2076209" cy="369332"/>
                  </a:xfrm>
                  <a:prstGeom prst="rect">
                    <a:avLst/>
                  </a:prstGeom>
                  <a:blipFill rotWithShape="0">
                    <a:blip r:embed="rId10"/>
                    <a:stretch>
                      <a:fillRect t="-10000" r="-2053" b="-2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21310678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Competing effects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57370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/>
          <p:cNvGrpSpPr/>
          <p:nvPr/>
        </p:nvGrpSpPr>
        <p:grpSpPr>
          <a:xfrm>
            <a:off x="-615776" y="-1443633"/>
            <a:ext cx="9515656" cy="8232610"/>
            <a:chOff x="-615776" y="-1443633"/>
            <a:chExt cx="9515656" cy="823261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632"/>
            <a:stretch/>
          </p:blipFill>
          <p:spPr>
            <a:xfrm>
              <a:off x="-512618" y="-1071570"/>
              <a:ext cx="3657600" cy="3488188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167"/>
            <a:stretch/>
          </p:blipFill>
          <p:spPr>
            <a:xfrm>
              <a:off x="-512618" y="3320345"/>
              <a:ext cx="3657600" cy="3468632"/>
            </a:xfrm>
            <a:prstGeom prst="rect">
              <a:avLst/>
            </a:prstGeom>
          </p:spPr>
        </p:pic>
        <p:grpSp>
          <p:nvGrpSpPr>
            <p:cNvPr id="44" name="Group 43"/>
            <p:cNvGrpSpPr/>
            <p:nvPr/>
          </p:nvGrpSpPr>
          <p:grpSpPr>
            <a:xfrm>
              <a:off x="2357523" y="-754828"/>
              <a:ext cx="400110" cy="1500987"/>
              <a:chOff x="2049941" y="3926215"/>
              <a:chExt cx="400110" cy="1500987"/>
            </a:xfrm>
          </p:grpSpPr>
          <p:cxnSp>
            <p:nvCxnSpPr>
              <p:cNvPr id="8" name="Straight Connector 7"/>
              <p:cNvCxnSpPr/>
              <p:nvPr/>
            </p:nvCxnSpPr>
            <p:spPr>
              <a:xfrm>
                <a:off x="2229487" y="3926215"/>
                <a:ext cx="1443" cy="97976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TextBox 10"/>
              <p:cNvSpPr txBox="1"/>
              <p:nvPr/>
            </p:nvSpPr>
            <p:spPr>
              <a:xfrm rot="5400000">
                <a:off x="1952478" y="4929630"/>
                <a:ext cx="59503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latin typeface="Yu Gothic" charset="-128"/>
                    <a:ea typeface="Yu Gothic" charset="-128"/>
                    <a:cs typeface="Yu Gothic" charset="-128"/>
                  </a:rPr>
                  <a:t>l</a:t>
                </a:r>
                <a:r>
                  <a:rPr lang="en-US" sz="2000" dirty="0" smtClean="0">
                    <a:latin typeface="Yu Gothic" charset="-128"/>
                    <a:ea typeface="Yu Gothic" charset="-128"/>
                    <a:cs typeface="Yu Gothic" charset="-128"/>
                  </a:rPr>
                  <a:t>ow</a:t>
                </a:r>
                <a:endParaRPr lang="en-US" sz="20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p:grpSp>
        <p:grpSp>
          <p:nvGrpSpPr>
            <p:cNvPr id="45" name="Group 44"/>
            <p:cNvGrpSpPr/>
            <p:nvPr/>
          </p:nvGrpSpPr>
          <p:grpSpPr>
            <a:xfrm>
              <a:off x="2656540" y="-754828"/>
              <a:ext cx="400110" cy="3447959"/>
              <a:chOff x="2236867" y="3926215"/>
              <a:chExt cx="400110" cy="3447959"/>
            </a:xfrm>
          </p:grpSpPr>
          <p:cxnSp>
            <p:nvCxnSpPr>
              <p:cNvPr id="9" name="Straight Connector 8"/>
              <p:cNvCxnSpPr/>
              <p:nvPr/>
            </p:nvCxnSpPr>
            <p:spPr>
              <a:xfrm flipH="1">
                <a:off x="2419111" y="3926215"/>
                <a:ext cx="3326" cy="183089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TextBox 11"/>
              <p:cNvSpPr txBox="1"/>
              <p:nvPr/>
            </p:nvSpPr>
            <p:spPr>
              <a:xfrm rot="5400000">
                <a:off x="1595986" y="6333184"/>
                <a:ext cx="168187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smtClean="0">
                    <a:latin typeface="Yu Gothic" charset="-128"/>
                    <a:ea typeface="Yu Gothic" charset="-128"/>
                    <a:cs typeface="Yu Gothic" charset="-128"/>
                  </a:rPr>
                  <a:t>intermediate</a:t>
                </a:r>
                <a:endParaRPr lang="en-US" sz="20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p:grpSp>
        <p:grpSp>
          <p:nvGrpSpPr>
            <p:cNvPr id="46" name="Group 45"/>
            <p:cNvGrpSpPr/>
            <p:nvPr/>
          </p:nvGrpSpPr>
          <p:grpSpPr>
            <a:xfrm>
              <a:off x="2959481" y="-754828"/>
              <a:ext cx="400110" cy="3720219"/>
              <a:chOff x="2412070" y="3926215"/>
              <a:chExt cx="400110" cy="3720219"/>
            </a:xfrm>
          </p:grpSpPr>
          <p:cxnSp>
            <p:nvCxnSpPr>
              <p:cNvPr id="10" name="Straight Connector 9"/>
              <p:cNvCxnSpPr/>
              <p:nvPr/>
            </p:nvCxnSpPr>
            <p:spPr>
              <a:xfrm>
                <a:off x="2556351" y="3926215"/>
                <a:ext cx="6915" cy="309033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TextBox 12"/>
              <p:cNvSpPr txBox="1"/>
              <p:nvPr/>
            </p:nvSpPr>
            <p:spPr>
              <a:xfrm rot="5400000">
                <a:off x="2266517" y="7100772"/>
                <a:ext cx="69121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smtClean="0">
                    <a:latin typeface="Yu Gothic" charset="-128"/>
                    <a:ea typeface="Yu Gothic" charset="-128"/>
                    <a:cs typeface="Yu Gothic" charset="-128"/>
                  </a:rPr>
                  <a:t>high</a:t>
                </a:r>
                <a:endParaRPr lang="en-US" sz="20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p:grpSp>
        <p:grpSp>
          <p:nvGrpSpPr>
            <p:cNvPr id="26" name="Group 25"/>
            <p:cNvGrpSpPr/>
            <p:nvPr/>
          </p:nvGrpSpPr>
          <p:grpSpPr>
            <a:xfrm>
              <a:off x="2361447" y="4999685"/>
              <a:ext cx="400110" cy="1382542"/>
              <a:chOff x="2137443" y="1414645"/>
              <a:chExt cx="400110" cy="1382542"/>
            </a:xfrm>
          </p:grpSpPr>
          <p:cxnSp>
            <p:nvCxnSpPr>
              <p:cNvPr id="18" name="Straight Connector 17"/>
              <p:cNvCxnSpPr/>
              <p:nvPr/>
            </p:nvCxnSpPr>
            <p:spPr>
              <a:xfrm>
                <a:off x="2314553" y="1940503"/>
                <a:ext cx="801" cy="85668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TextBox 20"/>
              <p:cNvSpPr txBox="1"/>
              <p:nvPr/>
            </p:nvSpPr>
            <p:spPr>
              <a:xfrm rot="5400000">
                <a:off x="2039980" y="1512108"/>
                <a:ext cx="59503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latin typeface="Yu Gothic" charset="-128"/>
                    <a:ea typeface="Yu Gothic" charset="-128"/>
                    <a:cs typeface="Yu Gothic" charset="-128"/>
                  </a:rPr>
                  <a:t>l</a:t>
                </a:r>
                <a:r>
                  <a:rPr lang="en-US" sz="2000" dirty="0" smtClean="0">
                    <a:latin typeface="Yu Gothic" charset="-128"/>
                    <a:ea typeface="Yu Gothic" charset="-128"/>
                    <a:cs typeface="Yu Gothic" charset="-128"/>
                  </a:rPr>
                  <a:t>ow</a:t>
                </a:r>
                <a:endParaRPr lang="en-US" sz="20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p:grpSp>
        <p:grpSp>
          <p:nvGrpSpPr>
            <p:cNvPr id="27" name="Group 26"/>
            <p:cNvGrpSpPr/>
            <p:nvPr/>
          </p:nvGrpSpPr>
          <p:grpSpPr>
            <a:xfrm>
              <a:off x="2660464" y="3291330"/>
              <a:ext cx="400110" cy="3454826"/>
              <a:chOff x="2342465" y="-301519"/>
              <a:chExt cx="400110" cy="3454826"/>
            </a:xfrm>
          </p:grpSpPr>
          <p:cxnSp>
            <p:nvCxnSpPr>
              <p:cNvPr id="19" name="Straight Connector 18"/>
              <p:cNvCxnSpPr/>
              <p:nvPr/>
            </p:nvCxnSpPr>
            <p:spPr>
              <a:xfrm flipH="1">
                <a:off x="2520871" y="1322417"/>
                <a:ext cx="3326" cy="183089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TextBox 21"/>
              <p:cNvSpPr txBox="1"/>
              <p:nvPr/>
            </p:nvSpPr>
            <p:spPr>
              <a:xfrm rot="5400000">
                <a:off x="1701584" y="339362"/>
                <a:ext cx="168187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smtClean="0">
                    <a:latin typeface="Yu Gothic" charset="-128"/>
                    <a:ea typeface="Yu Gothic" charset="-128"/>
                    <a:cs typeface="Yu Gothic" charset="-128"/>
                  </a:rPr>
                  <a:t>intermediate</a:t>
                </a:r>
                <a:endParaRPr lang="en-US" sz="20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p:grpSp>
        <p:grpSp>
          <p:nvGrpSpPr>
            <p:cNvPr id="28" name="Group 27"/>
            <p:cNvGrpSpPr/>
            <p:nvPr/>
          </p:nvGrpSpPr>
          <p:grpSpPr>
            <a:xfrm>
              <a:off x="2959481" y="3056985"/>
              <a:ext cx="400110" cy="3689171"/>
              <a:chOff x="2501992" y="-540824"/>
              <a:chExt cx="400110" cy="3689171"/>
            </a:xfrm>
          </p:grpSpPr>
          <p:cxnSp>
            <p:nvCxnSpPr>
              <p:cNvPr id="20" name="Straight Connector 19"/>
              <p:cNvCxnSpPr/>
              <p:nvPr/>
            </p:nvCxnSpPr>
            <p:spPr>
              <a:xfrm>
                <a:off x="2658349" y="84354"/>
                <a:ext cx="11590" cy="3063993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TextBox 22"/>
              <p:cNvSpPr txBox="1"/>
              <p:nvPr/>
            </p:nvSpPr>
            <p:spPr>
              <a:xfrm rot="5400000">
                <a:off x="2356439" y="-395271"/>
                <a:ext cx="69121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smtClean="0">
                    <a:latin typeface="Yu Gothic" charset="-128"/>
                    <a:ea typeface="Yu Gothic" charset="-128"/>
                    <a:cs typeface="Yu Gothic" charset="-128"/>
                  </a:rPr>
                  <a:t>high</a:t>
                </a:r>
                <a:endParaRPr lang="en-US" sz="20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p:grpSp>
        <p:sp>
          <p:nvSpPr>
            <p:cNvPr id="29" name="Oval 28"/>
            <p:cNvSpPr/>
            <p:nvPr/>
          </p:nvSpPr>
          <p:spPr>
            <a:xfrm flipH="1">
              <a:off x="2303247" y="-261149"/>
              <a:ext cx="105023" cy="10502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riangle 29"/>
            <p:cNvSpPr/>
            <p:nvPr/>
          </p:nvSpPr>
          <p:spPr>
            <a:xfrm flipH="1">
              <a:off x="2303247" y="5592699"/>
              <a:ext cx="121827" cy="105023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4" name="Group 23"/>
            <p:cNvGrpSpPr/>
            <p:nvPr/>
          </p:nvGrpSpPr>
          <p:grpSpPr>
            <a:xfrm>
              <a:off x="7367088" y="3618599"/>
              <a:ext cx="1237390" cy="685906"/>
              <a:chOff x="7647464" y="3659655"/>
              <a:chExt cx="1237390" cy="68590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" name="TextBox 30"/>
                  <p:cNvSpPr txBox="1"/>
                  <p:nvPr/>
                </p:nvSpPr>
                <p:spPr>
                  <a:xfrm>
                    <a:off x="7647464" y="3945451"/>
                    <a:ext cx="1237390" cy="4001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0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𝛽</m:t>
                          </m:r>
                          <m:r>
                            <a:rPr lang="en-US" sz="2000" b="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=2.08</m:t>
                          </m:r>
                        </m:oMath>
                      </m:oMathPara>
                    </a14:m>
                    <a:endParaRPr lang="en-US" sz="20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31" name="TextBox 3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47464" y="3945451"/>
                    <a:ext cx="1237390" cy="400110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 b="-1515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2" name="TextBox 31"/>
              <p:cNvSpPr txBox="1"/>
              <p:nvPr/>
            </p:nvSpPr>
            <p:spPr>
              <a:xfrm>
                <a:off x="7647464" y="3659655"/>
                <a:ext cx="5549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latin typeface="Yu Gothic" charset="-128"/>
                    <a:ea typeface="Yu Gothic" charset="-128"/>
                    <a:cs typeface="Yu Gothic" charset="-128"/>
                  </a:rPr>
                  <a:t>low</a:t>
                </a:r>
                <a:endParaRPr lang="en-US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p:grpSp>
        <p:grpSp>
          <p:nvGrpSpPr>
            <p:cNvPr id="25" name="Group 24"/>
            <p:cNvGrpSpPr/>
            <p:nvPr/>
          </p:nvGrpSpPr>
          <p:grpSpPr>
            <a:xfrm>
              <a:off x="7367088" y="4694169"/>
              <a:ext cx="1532792" cy="685906"/>
              <a:chOff x="7708552" y="4680980"/>
              <a:chExt cx="1532792" cy="68590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TextBox 32"/>
                  <p:cNvSpPr txBox="1"/>
                  <p:nvPr/>
                </p:nvSpPr>
                <p:spPr>
                  <a:xfrm>
                    <a:off x="7708552" y="4966776"/>
                    <a:ext cx="1237390" cy="4001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0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𝛽</m:t>
                          </m:r>
                          <m:r>
                            <a:rPr lang="en-US" sz="2000" b="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=1.73</m:t>
                          </m:r>
                        </m:oMath>
                      </m:oMathPara>
                    </a14:m>
                    <a:endParaRPr lang="en-US" sz="20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33" name="TextBox 3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08552" y="4966776"/>
                    <a:ext cx="1237390" cy="400110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 b="-1515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4" name="TextBox 33"/>
              <p:cNvSpPr txBox="1"/>
              <p:nvPr/>
            </p:nvSpPr>
            <p:spPr>
              <a:xfrm>
                <a:off x="7708552" y="4680980"/>
                <a:ext cx="15327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latin typeface="Yu Gothic" charset="-128"/>
                    <a:ea typeface="Yu Gothic" charset="-128"/>
                    <a:cs typeface="Yu Gothic" charset="-128"/>
                  </a:rPr>
                  <a:t>intermediate</a:t>
                </a:r>
                <a:endParaRPr lang="en-US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p:grpSp>
        <p:grpSp>
          <p:nvGrpSpPr>
            <p:cNvPr id="54" name="Group 53"/>
            <p:cNvGrpSpPr/>
            <p:nvPr/>
          </p:nvGrpSpPr>
          <p:grpSpPr>
            <a:xfrm>
              <a:off x="7367088" y="5769739"/>
              <a:ext cx="1237390" cy="685906"/>
              <a:chOff x="7700454" y="5787273"/>
              <a:chExt cx="1237390" cy="68590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5" name="TextBox 34"/>
                  <p:cNvSpPr txBox="1"/>
                  <p:nvPr/>
                </p:nvSpPr>
                <p:spPr>
                  <a:xfrm>
                    <a:off x="7700454" y="6073069"/>
                    <a:ext cx="1237390" cy="4001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0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𝛽</m:t>
                          </m:r>
                          <m:r>
                            <a:rPr lang="en-US" sz="2000" b="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=1.44</m:t>
                          </m:r>
                        </m:oMath>
                      </m:oMathPara>
                    </a14:m>
                    <a:endParaRPr lang="en-US" sz="20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35" name="TextBox 3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00454" y="6073069"/>
                    <a:ext cx="1237390" cy="400110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 b="-1515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6" name="TextBox 35"/>
              <p:cNvSpPr txBox="1"/>
              <p:nvPr/>
            </p:nvSpPr>
            <p:spPr>
              <a:xfrm>
                <a:off x="7700454" y="5787273"/>
                <a:ext cx="6415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latin typeface="Yu Gothic" charset="-128"/>
                    <a:ea typeface="Yu Gothic" charset="-128"/>
                    <a:cs typeface="Yu Gothic" charset="-128"/>
                  </a:rPr>
                  <a:t>high</a:t>
                </a:r>
                <a:endParaRPr lang="en-US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p:grpSp>
        <p:grpSp>
          <p:nvGrpSpPr>
            <p:cNvPr id="4" name="Group 3"/>
            <p:cNvGrpSpPr/>
            <p:nvPr/>
          </p:nvGrpSpPr>
          <p:grpSpPr>
            <a:xfrm>
              <a:off x="7367088" y="-575094"/>
              <a:ext cx="1237390" cy="685906"/>
              <a:chOff x="7776994" y="-700234"/>
              <a:chExt cx="1237390" cy="68590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7" name="TextBox 36"/>
                  <p:cNvSpPr txBox="1"/>
                  <p:nvPr/>
                </p:nvSpPr>
                <p:spPr>
                  <a:xfrm>
                    <a:off x="7776994" y="-414438"/>
                    <a:ext cx="1237390" cy="4001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0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𝛽</m:t>
                          </m:r>
                          <m:r>
                            <a:rPr lang="en-US" sz="2000" b="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=1.56</m:t>
                          </m:r>
                        </m:oMath>
                      </m:oMathPara>
                    </a14:m>
                    <a:endParaRPr lang="en-US" sz="20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37" name="TextBox 3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76994" y="-414438"/>
                    <a:ext cx="1237390" cy="400110"/>
                  </a:xfrm>
                  <a:prstGeom prst="rect">
                    <a:avLst/>
                  </a:prstGeom>
                  <a:blipFill rotWithShape="0">
                    <a:blip r:embed="rId7"/>
                    <a:stretch>
                      <a:fillRect b="-1692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8" name="TextBox 37"/>
              <p:cNvSpPr txBox="1"/>
              <p:nvPr/>
            </p:nvSpPr>
            <p:spPr>
              <a:xfrm>
                <a:off x="7776994" y="-700234"/>
                <a:ext cx="5549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latin typeface="Yu Gothic" charset="-128"/>
                    <a:ea typeface="Yu Gothic" charset="-128"/>
                    <a:cs typeface="Yu Gothic" charset="-128"/>
                  </a:rPr>
                  <a:t>low</a:t>
                </a:r>
                <a:endParaRPr lang="en-US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p:grpSp>
        <p:grpSp>
          <p:nvGrpSpPr>
            <p:cNvPr id="14" name="Group 13"/>
            <p:cNvGrpSpPr/>
            <p:nvPr/>
          </p:nvGrpSpPr>
          <p:grpSpPr>
            <a:xfrm>
              <a:off x="7367088" y="523168"/>
              <a:ext cx="1532792" cy="685906"/>
              <a:chOff x="7838082" y="321091"/>
              <a:chExt cx="1532792" cy="68590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9" name="TextBox 38"/>
                  <p:cNvSpPr txBox="1"/>
                  <p:nvPr/>
                </p:nvSpPr>
                <p:spPr>
                  <a:xfrm>
                    <a:off x="7838082" y="606887"/>
                    <a:ext cx="1237390" cy="4001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0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𝛽</m:t>
                          </m:r>
                          <m:r>
                            <a:rPr lang="en-US" sz="2000" b="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=1.34</m:t>
                          </m:r>
                        </m:oMath>
                      </m:oMathPara>
                    </a14:m>
                    <a:endParaRPr lang="en-US" sz="20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39" name="TextBox 3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838082" y="606887"/>
                    <a:ext cx="1237390" cy="400110"/>
                  </a:xfrm>
                  <a:prstGeom prst="rect">
                    <a:avLst/>
                  </a:prstGeom>
                  <a:blipFill rotWithShape="0">
                    <a:blip r:embed="rId8"/>
                    <a:stretch>
                      <a:fillRect b="-1692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0" name="TextBox 39"/>
              <p:cNvSpPr txBox="1"/>
              <p:nvPr/>
            </p:nvSpPr>
            <p:spPr>
              <a:xfrm>
                <a:off x="7838082" y="321091"/>
                <a:ext cx="15327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latin typeface="Yu Gothic" charset="-128"/>
                    <a:ea typeface="Yu Gothic" charset="-128"/>
                    <a:cs typeface="Yu Gothic" charset="-128"/>
                  </a:rPr>
                  <a:t>intermediate</a:t>
                </a:r>
                <a:endParaRPr lang="en-US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p:grpSp>
        <p:grpSp>
          <p:nvGrpSpPr>
            <p:cNvPr id="15" name="Group 14"/>
            <p:cNvGrpSpPr/>
            <p:nvPr/>
          </p:nvGrpSpPr>
          <p:grpSpPr>
            <a:xfrm>
              <a:off x="7367088" y="1621429"/>
              <a:ext cx="1237390" cy="685906"/>
              <a:chOff x="7829984" y="1427384"/>
              <a:chExt cx="1237390" cy="68590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TextBox 40"/>
                  <p:cNvSpPr txBox="1"/>
                  <p:nvPr/>
                </p:nvSpPr>
                <p:spPr>
                  <a:xfrm>
                    <a:off x="7829984" y="1713180"/>
                    <a:ext cx="1237390" cy="4001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0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𝛽</m:t>
                          </m:r>
                          <m:r>
                            <a:rPr lang="en-US" sz="2000" b="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=1.21</m:t>
                          </m:r>
                        </m:oMath>
                      </m:oMathPara>
                    </a14:m>
                    <a:endParaRPr lang="en-US" sz="20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41" name="TextBox 4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829984" y="1713180"/>
                    <a:ext cx="1237390" cy="400110"/>
                  </a:xfrm>
                  <a:prstGeom prst="rect">
                    <a:avLst/>
                  </a:prstGeom>
                  <a:blipFill rotWithShape="0">
                    <a:blip r:embed="rId9"/>
                    <a:stretch>
                      <a:fillRect b="-1692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2" name="TextBox 41"/>
              <p:cNvSpPr txBox="1"/>
              <p:nvPr/>
            </p:nvSpPr>
            <p:spPr>
              <a:xfrm>
                <a:off x="7829984" y="1427384"/>
                <a:ext cx="6415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latin typeface="Yu Gothic" charset="-128"/>
                    <a:ea typeface="Yu Gothic" charset="-128"/>
                    <a:cs typeface="Yu Gothic" charset="-128"/>
                  </a:rPr>
                  <a:t>high</a:t>
                </a:r>
                <a:endParaRPr lang="en-US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p:grpSp>
        <p:sp>
          <p:nvSpPr>
            <p:cNvPr id="48" name="TextBox 47"/>
            <p:cNvSpPr txBox="1"/>
            <p:nvPr/>
          </p:nvSpPr>
          <p:spPr>
            <a:xfrm>
              <a:off x="-615776" y="2780921"/>
              <a:ext cx="2880917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500" b="1" dirty="0" err="1" smtClean="0">
                  <a:latin typeface="Yu Gothic" charset="-128"/>
                  <a:ea typeface="Yu Gothic" charset="-128"/>
                  <a:cs typeface="Yu Gothic" charset="-128"/>
                </a:rPr>
                <a:t>ExpCM</a:t>
              </a:r>
              <a:r>
                <a:rPr lang="en-US" sz="2500" b="1" dirty="0" smtClean="0">
                  <a:latin typeface="Yu Gothic" charset="-128"/>
                  <a:ea typeface="Yu Gothic" charset="-128"/>
                  <a:cs typeface="Yu Gothic" charset="-128"/>
                </a:rPr>
                <a:t>(H3 </a:t>
              </a:r>
              <a:r>
                <a:rPr lang="en-US" sz="2500" b="1" dirty="0" err="1" smtClean="0">
                  <a:latin typeface="Yu Gothic" charset="-128"/>
                  <a:ea typeface="Yu Gothic" charset="-128"/>
                  <a:cs typeface="Yu Gothic" charset="-128"/>
                </a:rPr>
                <a:t>prefs</a:t>
              </a:r>
              <a:r>
                <a:rPr lang="en-US" sz="2500" b="1" dirty="0" smtClean="0">
                  <a:latin typeface="Yu Gothic" charset="-128"/>
                  <a:ea typeface="Yu Gothic" charset="-128"/>
                  <a:cs typeface="Yu Gothic" charset="-128"/>
                </a:rPr>
                <a:t>)</a:t>
              </a:r>
              <a:endParaRPr lang="en-US" sz="2500" b="1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-526149" y="-1443633"/>
              <a:ext cx="2880917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500" b="1" dirty="0" err="1" smtClean="0">
                  <a:latin typeface="Yu Gothic" charset="-128"/>
                  <a:ea typeface="Yu Gothic" charset="-128"/>
                  <a:cs typeface="Yu Gothic" charset="-128"/>
                </a:rPr>
                <a:t>ExpCM</a:t>
              </a:r>
              <a:r>
                <a:rPr lang="en-US" sz="2500" b="1" dirty="0" smtClean="0">
                  <a:latin typeface="Yu Gothic" charset="-128"/>
                  <a:ea typeface="Yu Gothic" charset="-128"/>
                  <a:cs typeface="Yu Gothic" charset="-128"/>
                </a:rPr>
                <a:t>(H1 </a:t>
              </a:r>
              <a:r>
                <a:rPr lang="en-US" sz="2500" b="1" dirty="0" err="1" smtClean="0">
                  <a:latin typeface="Yu Gothic" charset="-128"/>
                  <a:ea typeface="Yu Gothic" charset="-128"/>
                  <a:cs typeface="Yu Gothic" charset="-128"/>
                </a:rPr>
                <a:t>prefs</a:t>
              </a:r>
              <a:r>
                <a:rPr lang="en-US" sz="2500" b="1" dirty="0" smtClean="0">
                  <a:latin typeface="Yu Gothic" charset="-128"/>
                  <a:ea typeface="Yu Gothic" charset="-128"/>
                  <a:cs typeface="Yu Gothic" charset="-128"/>
                </a:rPr>
                <a:t>)</a:t>
              </a:r>
              <a:endParaRPr lang="en-US" sz="2500" b="1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grpSp>
          <p:nvGrpSpPr>
            <p:cNvPr id="17" name="Group 16"/>
            <p:cNvGrpSpPr/>
            <p:nvPr/>
          </p:nvGrpSpPr>
          <p:grpSpPr>
            <a:xfrm>
              <a:off x="3268835" y="3472265"/>
              <a:ext cx="4164020" cy="3156093"/>
              <a:chOff x="9378138" y="-814136"/>
              <a:chExt cx="4164020" cy="3156093"/>
            </a:xfrm>
          </p:grpSpPr>
          <p:pic>
            <p:nvPicPr>
              <p:cNvPr id="43" name="Picture 42"/>
              <p:cNvPicPr>
                <a:picLocks noChangeAspect="1"/>
              </p:cNvPicPr>
              <p:nvPr/>
            </p:nvPicPr>
            <p:blipFill rotWithShape="1"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75232"/>
              <a:stretch/>
            </p:blipFill>
            <p:spPr>
              <a:xfrm>
                <a:off x="9378138" y="-814136"/>
                <a:ext cx="4164020" cy="1031332"/>
              </a:xfrm>
              <a:prstGeom prst="rect">
                <a:avLst/>
              </a:prstGeom>
            </p:spPr>
          </p:pic>
          <p:pic>
            <p:nvPicPr>
              <p:cNvPr id="47" name="Picture 46"/>
              <p:cNvPicPr>
                <a:picLocks noChangeAspect="1"/>
              </p:cNvPicPr>
              <p:nvPr/>
            </p:nvPicPr>
            <p:blipFill rotWithShape="1"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3043" b="42189"/>
              <a:stretch/>
            </p:blipFill>
            <p:spPr>
              <a:xfrm>
                <a:off x="9378138" y="248244"/>
                <a:ext cx="4164020" cy="1031332"/>
              </a:xfrm>
              <a:prstGeom prst="rect">
                <a:avLst/>
              </a:prstGeom>
            </p:spPr>
          </p:pic>
          <p:pic>
            <p:nvPicPr>
              <p:cNvPr id="49" name="Picture 48"/>
              <p:cNvPicPr>
                <a:picLocks noChangeAspect="1"/>
              </p:cNvPicPr>
              <p:nvPr/>
            </p:nvPicPr>
            <p:blipFill rotWithShape="1"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66130" b="9102"/>
              <a:stretch/>
            </p:blipFill>
            <p:spPr>
              <a:xfrm>
                <a:off x="9378138" y="1310625"/>
                <a:ext cx="4164020" cy="1031332"/>
              </a:xfrm>
              <a:prstGeom prst="rect">
                <a:avLst/>
              </a:prstGeom>
            </p:spPr>
          </p:pic>
        </p:grpSp>
        <p:grpSp>
          <p:nvGrpSpPr>
            <p:cNvPr id="16" name="Group 15"/>
            <p:cNvGrpSpPr/>
            <p:nvPr/>
          </p:nvGrpSpPr>
          <p:grpSpPr>
            <a:xfrm>
              <a:off x="3268835" y="-730104"/>
              <a:ext cx="4164020" cy="3184978"/>
              <a:chOff x="3364131" y="-828578"/>
              <a:chExt cx="4164020" cy="3184978"/>
            </a:xfrm>
          </p:grpSpPr>
          <p:pic>
            <p:nvPicPr>
              <p:cNvPr id="50" name="Picture 49"/>
              <p:cNvPicPr>
                <a:picLocks noChangeAspect="1"/>
              </p:cNvPicPr>
              <p:nvPr/>
            </p:nvPicPr>
            <p:blipFill rotWithShape="1"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74539"/>
              <a:stretch/>
            </p:blipFill>
            <p:spPr>
              <a:xfrm>
                <a:off x="3364131" y="-828578"/>
                <a:ext cx="4164020" cy="1060217"/>
              </a:xfrm>
              <a:prstGeom prst="rect">
                <a:avLst/>
              </a:prstGeom>
            </p:spPr>
          </p:pic>
          <p:pic>
            <p:nvPicPr>
              <p:cNvPr id="52" name="Picture 51"/>
              <p:cNvPicPr>
                <a:picLocks noChangeAspect="1"/>
              </p:cNvPicPr>
              <p:nvPr/>
            </p:nvPicPr>
            <p:blipFill rotWithShape="1"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1872" b="42667"/>
              <a:stretch/>
            </p:blipFill>
            <p:spPr>
              <a:xfrm>
                <a:off x="3364131" y="233803"/>
                <a:ext cx="4164020" cy="1060217"/>
              </a:xfrm>
              <a:prstGeom prst="rect">
                <a:avLst/>
              </a:prstGeom>
            </p:spPr>
          </p:pic>
          <p:pic>
            <p:nvPicPr>
              <p:cNvPr id="53" name="Picture 52"/>
              <p:cNvPicPr>
                <a:picLocks noChangeAspect="1"/>
              </p:cNvPicPr>
              <p:nvPr/>
            </p:nvPicPr>
            <p:blipFill rotWithShape="1"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65284" b="9255"/>
              <a:stretch/>
            </p:blipFill>
            <p:spPr>
              <a:xfrm>
                <a:off x="3364131" y="1296183"/>
                <a:ext cx="4164020" cy="1060217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1762541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`</a:t>
            </a:r>
            <a:r>
              <a:rPr lang="en-US" b="1" dirty="0" err="1" smtClean="0">
                <a:solidFill>
                  <a:schemeClr val="bg1"/>
                </a:solidFill>
              </a:rPr>
              <a:t>phylobayes</a:t>
            </a:r>
            <a:r>
              <a:rPr lang="en-US" b="1" dirty="0" smtClean="0">
                <a:solidFill>
                  <a:schemeClr val="bg1"/>
                </a:solidFill>
              </a:rPr>
              <a:t>`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3344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-101293" y="952871"/>
            <a:ext cx="11155048" cy="3787922"/>
            <a:chOff x="-101293" y="952871"/>
            <a:chExt cx="11155048" cy="3787922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818" b="24536"/>
            <a:stretch/>
          </p:blipFill>
          <p:spPr>
            <a:xfrm>
              <a:off x="203200" y="1572768"/>
              <a:ext cx="10058400" cy="2852928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 flipH="1">
              <a:off x="7102333" y="4094462"/>
              <a:ext cx="3951422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err="1">
                  <a:latin typeface="Yu Gothic" charset="-128"/>
                  <a:ea typeface="Yu Gothic" charset="-128"/>
                  <a:cs typeface="Yu Gothic" charset="-128"/>
                </a:rPr>
                <a:t>M</a:t>
              </a:r>
              <a:r>
                <a:rPr lang="en-US" b="1" dirty="0" err="1" smtClean="0">
                  <a:latin typeface="Yu Gothic" charset="-128"/>
                  <a:ea typeface="Yu Gothic" charset="-128"/>
                  <a:cs typeface="Yu Gothic" charset="-128"/>
                </a:rPr>
                <a:t>utSel</a:t>
              </a:r>
              <a:r>
                <a:rPr lang="en-US" b="1" dirty="0" smtClean="0">
                  <a:latin typeface="Yu Gothic" charset="-128"/>
                  <a:ea typeface="Yu Gothic" charset="-128"/>
                  <a:cs typeface="Yu Gothic" charset="-128"/>
                </a:rPr>
                <a:t/>
              </a:r>
              <a:br>
                <a:rPr lang="en-US" b="1" dirty="0" smtClean="0">
                  <a:latin typeface="Yu Gothic" charset="-128"/>
                  <a:ea typeface="Yu Gothic" charset="-128"/>
                  <a:cs typeface="Yu Gothic" charset="-128"/>
                </a:rPr>
              </a:br>
              <a:r>
                <a:rPr lang="en-US" dirty="0" smtClean="0">
                  <a:latin typeface="Yu Gothic" charset="-128"/>
                  <a:ea typeface="Yu Gothic" charset="-128"/>
                  <a:cs typeface="Yu Gothic" charset="-128"/>
                </a:rPr>
                <a:t>normalized branch length</a:t>
              </a:r>
              <a:endParaRPr lang="en-US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8" name="TextBox 17"/>
                <p:cNvSpPr txBox="1"/>
                <p:nvPr/>
              </p:nvSpPr>
              <p:spPr>
                <a:xfrm rot="16200000" flipH="1">
                  <a:off x="5659186" y="2532730"/>
                  <a:ext cx="3277354" cy="64633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b="1" dirty="0" smtClean="0">
                      <a:solidFill>
                        <a:srgbClr val="75A88D"/>
                      </a:solidFill>
                      <a:latin typeface="Yu Gothic" charset="-128"/>
                      <a:ea typeface="Yu Gothic" charset="-128"/>
                      <a:cs typeface="Yu Gothic" charset="-128"/>
                    </a:rPr>
                    <a:t>ExpCM+</a:t>
                  </a:r>
                  <a14:m>
                    <m:oMath xmlns:m="http://schemas.openxmlformats.org/officeDocument/2006/math">
                      <m:r>
                        <a:rPr lang="el-GR" b="1" i="1" smtClean="0">
                          <a:solidFill>
                            <a:srgbClr val="75A88D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𝚪</m:t>
                      </m:r>
                      <m:r>
                        <a:rPr lang="el-GR" b="1" i="1" smtClean="0">
                          <a:solidFill>
                            <a:srgbClr val="75A88D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𝝎</m:t>
                      </m:r>
                    </m:oMath>
                  </a14:m>
                  <a:r>
                    <a:rPr lang="en-US" b="1" dirty="0" smtClean="0">
                      <a:solidFill>
                        <a:srgbClr val="75A88D"/>
                      </a:solidFill>
                      <a:latin typeface="Yu Gothic" charset="-128"/>
                      <a:ea typeface="Yu Gothic" charset="-128"/>
                      <a:cs typeface="Yu Gothic" charset="-128"/>
                    </a:rPr>
                    <a:t> (H1+H3 </a:t>
                  </a:r>
                  <a:r>
                    <a:rPr lang="en-US" b="1" dirty="0" err="1" smtClean="0">
                      <a:solidFill>
                        <a:srgbClr val="75A88D"/>
                      </a:solidFill>
                      <a:latin typeface="Yu Gothic" charset="-128"/>
                      <a:ea typeface="Yu Gothic" charset="-128"/>
                      <a:cs typeface="Yu Gothic" charset="-128"/>
                    </a:rPr>
                    <a:t>avg</a:t>
                  </a:r>
                  <a:r>
                    <a:rPr lang="en-US" b="1" dirty="0" smtClean="0">
                      <a:solidFill>
                        <a:srgbClr val="75A88D"/>
                      </a:solidFill>
                      <a:latin typeface="Yu Gothic" charset="-128"/>
                      <a:ea typeface="Yu Gothic" charset="-128"/>
                      <a:cs typeface="Yu Gothic" charset="-128"/>
                    </a:rPr>
                    <a:t>) </a:t>
                  </a:r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normalized branch length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>
            <p:sp>
              <p:nvSpPr>
                <p:cNvPr id="18" name="TextBox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 flipH="1">
                  <a:off x="5659186" y="2532730"/>
                  <a:ext cx="3277354" cy="646331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4717" r="-1415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Oval 18"/>
            <p:cNvSpPr/>
            <p:nvPr/>
          </p:nvSpPr>
          <p:spPr>
            <a:xfrm>
              <a:off x="10213140" y="1229049"/>
              <a:ext cx="282443" cy="282443"/>
            </a:xfrm>
            <a:prstGeom prst="ellipse">
              <a:avLst/>
            </a:prstGeom>
            <a:solidFill>
              <a:srgbClr val="FA8428"/>
            </a:solidFill>
            <a:ln>
              <a:solidFill>
                <a:srgbClr val="FA842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0495583" y="1185604"/>
              <a:ext cx="4874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Yu Gothic" charset="-128"/>
                  <a:ea typeface="Yu Gothic" charset="-128"/>
                  <a:cs typeface="Yu Gothic" charset="-128"/>
                </a:rPr>
                <a:t>H3</a:t>
              </a:r>
              <a:endParaRPr lang="en-US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31" name="Oval 30"/>
            <p:cNvSpPr/>
            <p:nvPr/>
          </p:nvSpPr>
          <p:spPr>
            <a:xfrm>
              <a:off x="9443281" y="1229049"/>
              <a:ext cx="282443" cy="282443"/>
            </a:xfrm>
            <a:prstGeom prst="ellipse">
              <a:avLst/>
            </a:prstGeom>
            <a:solidFill>
              <a:srgbClr val="43A0C3"/>
            </a:solidFill>
            <a:ln>
              <a:solidFill>
                <a:srgbClr val="43A0C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9725724" y="1185604"/>
              <a:ext cx="5080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Yu Gothic" charset="-128"/>
                  <a:ea typeface="Yu Gothic" charset="-128"/>
                  <a:cs typeface="Yu Gothic" charset="-128"/>
                </a:rPr>
                <a:t>H1</a:t>
              </a:r>
              <a:endParaRPr lang="en-US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7859038" y="1185604"/>
              <a:ext cx="15958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latin typeface="Yu Gothic" charset="-128"/>
                  <a:ea typeface="Yu Gothic" charset="-128"/>
                  <a:cs typeface="Yu Gothic" charset="-128"/>
                </a:rPr>
                <a:t>Branch from</a:t>
              </a:r>
              <a:endParaRPr lang="en-US" b="1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 flipH="1">
              <a:off x="995355" y="4074196"/>
              <a:ext cx="1975711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err="1">
                  <a:latin typeface="Yu Gothic" charset="-128"/>
                  <a:ea typeface="Yu Gothic" charset="-128"/>
                  <a:cs typeface="Yu Gothic" charset="-128"/>
                </a:rPr>
                <a:t>M</a:t>
              </a:r>
              <a:r>
                <a:rPr lang="en-US" b="1" dirty="0" err="1" smtClean="0">
                  <a:latin typeface="Yu Gothic" charset="-128"/>
                  <a:ea typeface="Yu Gothic" charset="-128"/>
                  <a:cs typeface="Yu Gothic" charset="-128"/>
                </a:rPr>
                <a:t>utSel</a:t>
              </a:r>
              <a:r>
                <a:rPr lang="en-US" b="1" dirty="0" smtClean="0">
                  <a:latin typeface="Yu Gothic" charset="-128"/>
                  <a:ea typeface="Yu Gothic" charset="-128"/>
                  <a:cs typeface="Yu Gothic" charset="-128"/>
                </a:rPr>
                <a:t> </a:t>
              </a:r>
              <a:r>
                <a:rPr lang="en-US" b="1" dirty="0" err="1" smtClean="0">
                  <a:latin typeface="Yu Gothic" charset="-128"/>
                  <a:ea typeface="Yu Gothic" charset="-128"/>
                  <a:cs typeface="Yu Gothic" charset="-128"/>
                </a:rPr>
                <a:t>prefs</a:t>
              </a:r>
              <a:endParaRPr lang="en-US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 rot="16200000" flipH="1">
              <a:off x="-860547" y="2500655"/>
              <a:ext cx="2164839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err="1" smtClean="0">
                  <a:solidFill>
                    <a:srgbClr val="75A88D"/>
                  </a:solidFill>
                  <a:latin typeface="Yu Gothic" charset="-128"/>
                  <a:ea typeface="Yu Gothic" charset="-128"/>
                  <a:cs typeface="Yu Gothic" charset="-128"/>
                </a:rPr>
                <a:t>ExpCM</a:t>
              </a:r>
              <a:r>
                <a:rPr lang="en-US" b="1" dirty="0" smtClean="0">
                  <a:solidFill>
                    <a:srgbClr val="75A88D"/>
                  </a:solidFill>
                  <a:latin typeface="Yu Gothic" charset="-128"/>
                  <a:ea typeface="Yu Gothic" charset="-128"/>
                  <a:cs typeface="Yu Gothic" charset="-128"/>
                </a:rPr>
                <a:t> H1+H3 </a:t>
              </a:r>
              <a:r>
                <a:rPr lang="en-US" b="1" dirty="0" err="1" smtClean="0">
                  <a:solidFill>
                    <a:srgbClr val="75A88D"/>
                  </a:solidFill>
                  <a:latin typeface="Yu Gothic" charset="-128"/>
                  <a:ea typeface="Yu Gothic" charset="-128"/>
                  <a:cs typeface="Yu Gothic" charset="-128"/>
                </a:rPr>
                <a:t>avg</a:t>
              </a:r>
              <a:r>
                <a:rPr lang="en-US" b="1" dirty="0" smtClean="0">
                  <a:solidFill>
                    <a:srgbClr val="75A88D"/>
                  </a:solidFill>
                  <a:latin typeface="Yu Gothic" charset="-128"/>
                  <a:ea typeface="Yu Gothic" charset="-128"/>
                  <a:cs typeface="Yu Gothic" charset="-128"/>
                </a:rPr>
                <a:t> </a:t>
              </a:r>
              <a:r>
                <a:rPr lang="en-US" b="1" dirty="0" err="1" smtClean="0">
                  <a:solidFill>
                    <a:srgbClr val="75A88D"/>
                  </a:solidFill>
                  <a:latin typeface="Yu Gothic" charset="-128"/>
                  <a:ea typeface="Yu Gothic" charset="-128"/>
                  <a:cs typeface="Yu Gothic" charset="-128"/>
                </a:rPr>
                <a:t>prefs</a:t>
              </a:r>
              <a:endParaRPr lang="en-US" dirty="0">
                <a:solidFill>
                  <a:srgbClr val="75A88D"/>
                </a:solidFill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 flipH="1">
              <a:off x="3904565" y="4074196"/>
              <a:ext cx="246500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err="1" smtClean="0">
                  <a:solidFill>
                    <a:srgbClr val="43A0C3"/>
                  </a:solidFill>
                  <a:latin typeface="Yu Gothic" charset="-128"/>
                  <a:ea typeface="Yu Gothic" charset="-128"/>
                  <a:cs typeface="Yu Gothic" charset="-128"/>
                </a:rPr>
                <a:t>ExpCM</a:t>
              </a:r>
              <a:r>
                <a:rPr lang="en-US" b="1" dirty="0" smtClean="0">
                  <a:solidFill>
                    <a:srgbClr val="43A0C3"/>
                  </a:solidFill>
                  <a:latin typeface="Yu Gothic" charset="-128"/>
                  <a:ea typeface="Yu Gothic" charset="-128"/>
                  <a:cs typeface="Yu Gothic" charset="-128"/>
                </a:rPr>
                <a:t> H1 </a:t>
              </a:r>
              <a:r>
                <a:rPr lang="en-US" b="1" dirty="0" err="1" smtClean="0">
                  <a:solidFill>
                    <a:srgbClr val="43A0C3"/>
                  </a:solidFill>
                  <a:latin typeface="Yu Gothic" charset="-128"/>
                  <a:ea typeface="Yu Gothic" charset="-128"/>
                  <a:cs typeface="Yu Gothic" charset="-128"/>
                </a:rPr>
                <a:t>prefs</a:t>
              </a:r>
              <a:endParaRPr lang="en-US" dirty="0">
                <a:solidFill>
                  <a:srgbClr val="43A0C3"/>
                </a:solidFill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 rot="16200000" flipH="1">
              <a:off x="2392988" y="2639155"/>
              <a:ext cx="224416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err="1" smtClean="0">
                  <a:solidFill>
                    <a:srgbClr val="FA8428"/>
                  </a:solidFill>
                  <a:latin typeface="Yu Gothic" charset="-128"/>
                  <a:ea typeface="Yu Gothic" charset="-128"/>
                  <a:cs typeface="Yu Gothic" charset="-128"/>
                </a:rPr>
                <a:t>ExpCM</a:t>
              </a:r>
              <a:r>
                <a:rPr lang="en-US" b="1" dirty="0" smtClean="0">
                  <a:solidFill>
                    <a:srgbClr val="FA8428"/>
                  </a:solidFill>
                  <a:latin typeface="Yu Gothic" charset="-128"/>
                  <a:ea typeface="Yu Gothic" charset="-128"/>
                  <a:cs typeface="Yu Gothic" charset="-128"/>
                </a:rPr>
                <a:t> H3 </a:t>
              </a:r>
              <a:r>
                <a:rPr lang="en-US" b="1" dirty="0" err="1" smtClean="0">
                  <a:solidFill>
                    <a:srgbClr val="FA8428"/>
                  </a:solidFill>
                  <a:latin typeface="Yu Gothic" charset="-128"/>
                  <a:ea typeface="Yu Gothic" charset="-128"/>
                  <a:cs typeface="Yu Gothic" charset="-128"/>
                </a:rPr>
                <a:t>prefs</a:t>
              </a:r>
              <a:endParaRPr lang="en-US" dirty="0">
                <a:solidFill>
                  <a:srgbClr val="FA8428"/>
                </a:solidFill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846746" y="1465833"/>
              <a:ext cx="771307" cy="3352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1526019" y="1427581"/>
              <a:ext cx="938885" cy="3735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326726" y="1385975"/>
              <a:ext cx="10102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Yu Gothic" charset="-128"/>
                  <a:ea typeface="Yu Gothic" charset="-128"/>
                  <a:cs typeface="Yu Gothic" charset="-128"/>
                </a:rPr>
                <a:t>r</a:t>
              </a:r>
              <a:r>
                <a:rPr lang="en-US" dirty="0" smtClean="0">
                  <a:latin typeface="Yu Gothic" charset="-128"/>
                  <a:ea typeface="Yu Gothic" charset="-128"/>
                  <a:cs typeface="Yu Gothic" charset="-128"/>
                </a:rPr>
                <a:t> = 0.52</a:t>
              </a:r>
              <a:endParaRPr lang="en-US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26528" y="952871"/>
              <a:ext cx="45720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 smtClean="0">
                  <a:latin typeface="Yu Gothic" charset="-128"/>
                  <a:ea typeface="Yu Gothic" charset="-128"/>
                  <a:cs typeface="Yu Gothic" charset="-128"/>
                </a:rPr>
                <a:t>A</a:t>
              </a:r>
              <a:endParaRPr lang="en-US" sz="3000" b="1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6660701" y="952871"/>
              <a:ext cx="45720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>
                  <a:latin typeface="Yu Gothic" charset="-128"/>
                  <a:ea typeface="Yu Gothic" charset="-128"/>
                  <a:cs typeface="Yu Gothic" charset="-128"/>
                </a:rPr>
                <a:t>B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1082828" y="1385975"/>
              <a:ext cx="10102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Yu Gothic" charset="-128"/>
                  <a:ea typeface="Yu Gothic" charset="-128"/>
                  <a:cs typeface="Yu Gothic" charset="-128"/>
                </a:rPr>
                <a:t>r</a:t>
              </a:r>
              <a:r>
                <a:rPr lang="en-US" dirty="0" smtClean="0">
                  <a:latin typeface="Yu Gothic" charset="-128"/>
                  <a:ea typeface="Yu Gothic" charset="-128"/>
                  <a:cs typeface="Yu Gothic" charset="-128"/>
                </a:rPr>
                <a:t> = 0.74</a:t>
              </a:r>
              <a:endParaRPr lang="en-US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763429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raw figures come from `</a:t>
            </a:r>
            <a:r>
              <a:rPr lang="en-US" dirty="0" err="1" smtClean="0"/>
              <a:t>figures.ipynb</a:t>
            </a:r>
            <a:r>
              <a:rPr lang="en-US" dirty="0" smtClean="0"/>
              <a:t>` in this directory. </a:t>
            </a:r>
          </a:p>
          <a:p>
            <a:r>
              <a:rPr lang="en-US" dirty="0" smtClean="0"/>
              <a:t>If you don’t change the size of the output figure you should be able to plop them into this presentation to produce the final figures.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6517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84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M</a:t>
            </a:r>
            <a:r>
              <a:rPr lang="en-US" sz="3000" b="1" dirty="0" smtClean="0">
                <a:solidFill>
                  <a:schemeClr val="bg1"/>
                </a:solidFill>
              </a:rPr>
              <a:t>AIN</a:t>
            </a:r>
            <a:r>
              <a:rPr lang="en-US" b="1" dirty="0" smtClean="0">
                <a:solidFill>
                  <a:schemeClr val="bg1"/>
                </a:solidFill>
              </a:rPr>
              <a:t> F</a:t>
            </a:r>
            <a:r>
              <a:rPr lang="en-US" sz="3000" b="1" dirty="0" smtClean="0">
                <a:solidFill>
                  <a:schemeClr val="bg1"/>
                </a:solidFill>
              </a:rPr>
              <a:t>IGURES</a:t>
            </a:r>
            <a:endParaRPr lang="en-US" sz="3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07268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Model feature comparison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96939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/>
          <p:cNvGrpSpPr/>
          <p:nvPr/>
        </p:nvGrpSpPr>
        <p:grpSpPr>
          <a:xfrm>
            <a:off x="-9006896" y="-3379808"/>
            <a:ext cx="32554684" cy="8403568"/>
            <a:chOff x="-9006896" y="-3379808"/>
            <a:chExt cx="32554684" cy="8403568"/>
          </a:xfrm>
        </p:grpSpPr>
        <p:grpSp>
          <p:nvGrpSpPr>
            <p:cNvPr id="35" name="Group 34"/>
            <p:cNvGrpSpPr/>
            <p:nvPr/>
          </p:nvGrpSpPr>
          <p:grpSpPr>
            <a:xfrm>
              <a:off x="11688525" y="-3379808"/>
              <a:ext cx="11859263" cy="7410663"/>
              <a:chOff x="11139885" y="-3115668"/>
              <a:chExt cx="11859263" cy="7410663"/>
            </a:xfrm>
          </p:grpSpPr>
          <p:sp>
            <p:nvSpPr>
              <p:cNvPr id="6" name="TextBox 5"/>
              <p:cNvSpPr txBox="1"/>
              <p:nvPr/>
            </p:nvSpPr>
            <p:spPr>
              <a:xfrm>
                <a:off x="14588999" y="-2106589"/>
                <a:ext cx="4528519" cy="15388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700" dirty="0" smtClean="0">
                    <a:latin typeface="Yu Gothic" charset="-128"/>
                    <a:ea typeface="Yu Gothic" charset="-128"/>
                    <a:cs typeface="Yu Gothic" charset="-128"/>
                  </a:rPr>
                  <a:t>Site-specific stationary state</a:t>
                </a:r>
                <a:endParaRPr lang="en-US" sz="47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TextBox 6"/>
                  <p:cNvSpPr txBox="1"/>
                  <p:nvPr/>
                </p:nvSpPr>
                <p:spPr>
                  <a:xfrm>
                    <a:off x="19002360" y="-2065665"/>
                    <a:ext cx="3996788" cy="153888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sz="470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Γ</m:t>
                        </m:r>
                        <m:r>
                          <a:rPr lang="en-US" sz="470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𝜔</m:t>
                        </m:r>
                      </m:oMath>
                    </a14:m>
                    <a:r>
                      <a:rPr lang="en-US" sz="47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 rate variation</a:t>
                    </a:r>
                    <a:endParaRPr lang="en-US" sz="47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7" name="TextBox 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9002360" y="-2065665"/>
                    <a:ext cx="3996788" cy="1538883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 t="-9127" b="-1984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" name="TextBox 1"/>
              <p:cNvSpPr txBox="1"/>
              <p:nvPr/>
            </p:nvSpPr>
            <p:spPr>
              <a:xfrm>
                <a:off x="12693644" y="2065629"/>
                <a:ext cx="2167581" cy="8156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4700" dirty="0" err="1" smtClean="0">
                    <a:latin typeface="Yu Gothic" charset="-128"/>
                    <a:ea typeface="Yu Gothic" charset="-128"/>
                    <a:cs typeface="Yu Gothic" charset="-128"/>
                  </a:rPr>
                  <a:t>ExpCM</a:t>
                </a:r>
                <a:endParaRPr lang="en-US" sz="47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" name="TextBox 2"/>
                  <p:cNvSpPr txBox="1"/>
                  <p:nvPr/>
                </p:nvSpPr>
                <p:spPr>
                  <a:xfrm>
                    <a:off x="11139885" y="3348381"/>
                    <a:ext cx="3721340" cy="81560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r"/>
                    <a:r>
                      <a:rPr lang="en-US" sz="4700" dirty="0" err="1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ExpCM</a:t>
                    </a:r>
                    <a:r>
                      <a:rPr lang="en-US" sz="47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 + </a:t>
                    </a:r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sz="470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Γ</m:t>
                        </m:r>
                        <m:r>
                          <a:rPr lang="el-GR" sz="470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𝜔</m:t>
                        </m:r>
                      </m:oMath>
                    </a14:m>
                    <a:endParaRPr lang="en-US" sz="47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3" name="TextBox 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139885" y="3348381"/>
                    <a:ext cx="3721340" cy="815608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 l="-6383" t="-17164" b="-3806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" name="TextBox 3"/>
              <p:cNvSpPr txBox="1"/>
              <p:nvPr/>
            </p:nvSpPr>
            <p:spPr>
              <a:xfrm>
                <a:off x="13177751" y="-423613"/>
                <a:ext cx="1683474" cy="8156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4700" dirty="0" smtClean="0">
                    <a:latin typeface="Yu Gothic" charset="-128"/>
                    <a:ea typeface="Yu Gothic" charset="-128"/>
                    <a:cs typeface="Yu Gothic" charset="-128"/>
                  </a:rPr>
                  <a:t>GY94</a:t>
                </a:r>
                <a:endParaRPr lang="en-US" sz="47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grpSp>
            <p:nvGrpSpPr>
              <p:cNvPr id="46" name="Group 45"/>
              <p:cNvGrpSpPr/>
              <p:nvPr/>
            </p:nvGrpSpPr>
            <p:grpSpPr>
              <a:xfrm>
                <a:off x="14929789" y="-573460"/>
                <a:ext cx="7942667" cy="4868455"/>
                <a:chOff x="6464709" y="8502220"/>
                <a:chExt cx="4750247" cy="1786797"/>
              </a:xfrm>
            </p:grpSpPr>
            <p:sp>
              <p:nvSpPr>
                <p:cNvPr id="8" name="Rectangle 7"/>
                <p:cNvSpPr/>
                <p:nvPr/>
              </p:nvSpPr>
              <p:spPr>
                <a:xfrm>
                  <a:off x="6464709" y="9445499"/>
                  <a:ext cx="2314577" cy="372728"/>
                </a:xfrm>
                <a:prstGeom prst="rect">
                  <a:avLst/>
                </a:prstGeom>
                <a:solidFill>
                  <a:srgbClr val="75A88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0" name="Rectangle 9"/>
                <p:cNvSpPr/>
                <p:nvPr/>
              </p:nvSpPr>
              <p:spPr>
                <a:xfrm>
                  <a:off x="8900379" y="9443801"/>
                  <a:ext cx="2314577" cy="372728"/>
                </a:xfrm>
                <a:prstGeom prst="rect">
                  <a:avLst/>
                </a:prstGeom>
                <a:solidFill>
                  <a:schemeClr val="bg1"/>
                </a:solidFill>
                <a:ln w="57150">
                  <a:solidFill>
                    <a:srgbClr val="BEBEB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12" name="Group 11"/>
                <p:cNvGrpSpPr/>
                <p:nvPr/>
              </p:nvGrpSpPr>
              <p:grpSpPr>
                <a:xfrm>
                  <a:off x="6464709" y="9914591"/>
                  <a:ext cx="4750247" cy="374426"/>
                  <a:chOff x="5372099" y="2054004"/>
                  <a:chExt cx="4750247" cy="374426"/>
                </a:xfrm>
              </p:grpSpPr>
              <p:sp>
                <p:nvSpPr>
                  <p:cNvPr id="13" name="Rectangle 12"/>
                  <p:cNvSpPr/>
                  <p:nvPr/>
                </p:nvSpPr>
                <p:spPr>
                  <a:xfrm>
                    <a:off x="5372099" y="2055702"/>
                    <a:ext cx="2314576" cy="372728"/>
                  </a:xfrm>
                  <a:prstGeom prst="rect">
                    <a:avLst/>
                  </a:prstGeom>
                  <a:solidFill>
                    <a:srgbClr val="75A88D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4" name="Rectangle 13"/>
                  <p:cNvSpPr/>
                  <p:nvPr/>
                </p:nvSpPr>
                <p:spPr>
                  <a:xfrm>
                    <a:off x="7807770" y="2054004"/>
                    <a:ext cx="2314576" cy="372728"/>
                  </a:xfrm>
                  <a:prstGeom prst="rect">
                    <a:avLst/>
                  </a:prstGeom>
                  <a:solidFill>
                    <a:srgbClr val="75A88D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5" name="Group 14"/>
                <p:cNvGrpSpPr/>
                <p:nvPr/>
              </p:nvGrpSpPr>
              <p:grpSpPr>
                <a:xfrm>
                  <a:off x="6464709" y="8502220"/>
                  <a:ext cx="4750247" cy="374426"/>
                  <a:chOff x="5372099" y="2054004"/>
                  <a:chExt cx="4750247" cy="374426"/>
                </a:xfrm>
              </p:grpSpPr>
              <p:sp>
                <p:nvSpPr>
                  <p:cNvPr id="16" name="Rectangle 15"/>
                  <p:cNvSpPr/>
                  <p:nvPr/>
                </p:nvSpPr>
                <p:spPr>
                  <a:xfrm>
                    <a:off x="5372099" y="2055702"/>
                    <a:ext cx="2314576" cy="372728"/>
                  </a:xfrm>
                  <a:prstGeom prst="rect">
                    <a:avLst/>
                  </a:prstGeom>
                  <a:solidFill>
                    <a:schemeClr val="bg1"/>
                  </a:solidFill>
                  <a:ln w="57150">
                    <a:solidFill>
                      <a:srgbClr val="BEBEBE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7" name="Rectangle 16"/>
                  <p:cNvSpPr/>
                  <p:nvPr/>
                </p:nvSpPr>
                <p:spPr>
                  <a:xfrm>
                    <a:off x="7807770" y="2054004"/>
                    <a:ext cx="2314576" cy="372728"/>
                  </a:xfrm>
                  <a:prstGeom prst="rect">
                    <a:avLst/>
                  </a:prstGeom>
                  <a:solidFill>
                    <a:schemeClr val="bg1"/>
                  </a:solidFill>
                  <a:ln w="57150">
                    <a:solidFill>
                      <a:srgbClr val="BEBEBE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19" name="Rectangle 18"/>
                <p:cNvSpPr/>
                <p:nvPr/>
              </p:nvSpPr>
              <p:spPr>
                <a:xfrm>
                  <a:off x="6464709" y="8974708"/>
                  <a:ext cx="2314577" cy="372727"/>
                </a:xfrm>
                <a:prstGeom prst="rect">
                  <a:avLst/>
                </a:prstGeom>
                <a:solidFill>
                  <a:schemeClr val="bg1"/>
                </a:solidFill>
                <a:ln w="57150">
                  <a:solidFill>
                    <a:srgbClr val="BEBEB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0" name="Rectangle 19"/>
                <p:cNvSpPr/>
                <p:nvPr/>
              </p:nvSpPr>
              <p:spPr>
                <a:xfrm>
                  <a:off x="8900379" y="8973011"/>
                  <a:ext cx="2314577" cy="372728"/>
                </a:xfrm>
                <a:prstGeom prst="rect">
                  <a:avLst/>
                </a:prstGeom>
                <a:solidFill>
                  <a:srgbClr val="75A88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" name="TextBox 22"/>
                  <p:cNvSpPr txBox="1"/>
                  <p:nvPr/>
                </p:nvSpPr>
                <p:spPr>
                  <a:xfrm>
                    <a:off x="11623992" y="782875"/>
                    <a:ext cx="3237233" cy="81560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r"/>
                    <a:r>
                      <a:rPr lang="en-US" sz="47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GY94 + </a:t>
                    </a:r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sz="470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Γ</m:t>
                        </m:r>
                        <m:r>
                          <a:rPr lang="el-GR" sz="470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𝜔</m:t>
                        </m:r>
                      </m:oMath>
                    </a14:m>
                    <a:endParaRPr lang="en-US" sz="47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23" name="TextBox 2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623992" y="782875"/>
                    <a:ext cx="3237233" cy="815608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 l="-7533" t="-16418" b="-3806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1" name="TextBox 30"/>
              <p:cNvSpPr txBox="1"/>
              <p:nvPr/>
            </p:nvSpPr>
            <p:spPr>
              <a:xfrm>
                <a:off x="11356172" y="-3115668"/>
                <a:ext cx="334751" cy="101566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000" b="1" dirty="0" smtClean="0">
                    <a:latin typeface="Yu Gothic" charset="-128"/>
                    <a:ea typeface="Yu Gothic" charset="-128"/>
                    <a:cs typeface="Yu Gothic" charset="-128"/>
                  </a:rPr>
                  <a:t>C</a:t>
                </a:r>
                <a:endParaRPr lang="en-US" sz="6000" b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p:grpSp>
        <p:grpSp>
          <p:nvGrpSpPr>
            <p:cNvPr id="5" name="Group 4"/>
            <p:cNvGrpSpPr/>
            <p:nvPr/>
          </p:nvGrpSpPr>
          <p:grpSpPr>
            <a:xfrm>
              <a:off x="622649" y="-3379808"/>
              <a:ext cx="10258062" cy="7910696"/>
              <a:chOff x="-9149952" y="-3161230"/>
              <a:chExt cx="10258062" cy="7910696"/>
            </a:xfrm>
          </p:grpSpPr>
          <p:pic>
            <p:nvPicPr>
              <p:cNvPr id="53" name="Picture 52"/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1648"/>
              <a:stretch/>
            </p:blipFill>
            <p:spPr>
              <a:xfrm>
                <a:off x="-9149952" y="-1591769"/>
                <a:ext cx="10258062" cy="6341235"/>
              </a:xfrm>
              <a:prstGeom prst="rect">
                <a:avLst/>
              </a:prstGeom>
            </p:spPr>
          </p:pic>
          <p:grpSp>
            <p:nvGrpSpPr>
              <p:cNvPr id="48" name="Group 47"/>
              <p:cNvGrpSpPr/>
              <p:nvPr/>
            </p:nvGrpSpPr>
            <p:grpSpPr>
              <a:xfrm>
                <a:off x="-9113460" y="-3161230"/>
                <a:ext cx="9779530" cy="2533743"/>
                <a:chOff x="-9113460" y="-3161230"/>
                <a:chExt cx="9779530" cy="2533743"/>
              </a:xfrm>
            </p:grpSpPr>
            <p:grpSp>
              <p:nvGrpSpPr>
                <p:cNvPr id="43" name="Group 42"/>
                <p:cNvGrpSpPr/>
                <p:nvPr/>
              </p:nvGrpSpPr>
              <p:grpSpPr>
                <a:xfrm>
                  <a:off x="-8690949" y="-2174407"/>
                  <a:ext cx="9357019" cy="1546920"/>
                  <a:chOff x="-4960206" y="-1974181"/>
                  <a:chExt cx="9357019" cy="1546920"/>
                </a:xfrm>
              </p:grpSpPr>
              <p:sp>
                <p:nvSpPr>
                  <p:cNvPr id="21" name="TextBox 20"/>
                  <p:cNvSpPr txBox="1"/>
                  <p:nvPr/>
                </p:nvSpPr>
                <p:spPr>
                  <a:xfrm>
                    <a:off x="-4960206" y="-1966144"/>
                    <a:ext cx="4823435" cy="1538883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7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Uniform stationary state</a:t>
                    </a:r>
                    <a:endParaRPr lang="en-US" sz="47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  <p:sp>
                <p:nvSpPr>
                  <p:cNvPr id="22" name="TextBox 21"/>
                  <p:cNvSpPr txBox="1"/>
                  <p:nvPr/>
                </p:nvSpPr>
                <p:spPr>
                  <a:xfrm>
                    <a:off x="-136770" y="-1974181"/>
                    <a:ext cx="4533583" cy="1538883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7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Site-specific stationary state</a:t>
                    </a:r>
                    <a:endParaRPr lang="en-US" sz="47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p:grpSp>
            <p:sp>
              <p:nvSpPr>
                <p:cNvPr id="24" name="TextBox 23"/>
                <p:cNvSpPr txBox="1"/>
                <p:nvPr/>
              </p:nvSpPr>
              <p:spPr>
                <a:xfrm>
                  <a:off x="-9113460" y="-3161230"/>
                  <a:ext cx="334751" cy="1015663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6000" b="1" dirty="0">
                      <a:latin typeface="Yu Gothic" charset="-128"/>
                      <a:ea typeface="Yu Gothic" charset="-128"/>
                      <a:cs typeface="Yu Gothic" charset="-128"/>
                    </a:rPr>
                    <a:t>B</a:t>
                  </a:r>
                </a:p>
              </p:txBody>
            </p:sp>
          </p:grpSp>
        </p:grpSp>
        <p:grpSp>
          <p:nvGrpSpPr>
            <p:cNvPr id="11" name="Group 10"/>
            <p:cNvGrpSpPr/>
            <p:nvPr/>
          </p:nvGrpSpPr>
          <p:grpSpPr>
            <a:xfrm>
              <a:off x="-9006896" y="-3379808"/>
              <a:ext cx="8821730" cy="8403568"/>
              <a:chOff x="-9006896" y="-3379808"/>
              <a:chExt cx="8821730" cy="8403568"/>
            </a:xfrm>
          </p:grpSpPr>
          <p:pic>
            <p:nvPicPr>
              <p:cNvPr id="9" name="Picture 8"/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4549"/>
              <a:stretch/>
            </p:blipFill>
            <p:spPr>
              <a:xfrm>
                <a:off x="-7765681" y="-2704799"/>
                <a:ext cx="7580515" cy="7235687"/>
              </a:xfrm>
              <a:prstGeom prst="rect">
                <a:avLst/>
              </a:prstGeom>
            </p:spPr>
          </p:pic>
          <p:grpSp>
            <p:nvGrpSpPr>
              <p:cNvPr id="30" name="Group 29"/>
              <p:cNvGrpSpPr/>
              <p:nvPr/>
            </p:nvGrpSpPr>
            <p:grpSpPr>
              <a:xfrm>
                <a:off x="-9006896" y="-3379808"/>
                <a:ext cx="8161261" cy="8403568"/>
                <a:chOff x="1834177" y="-3161230"/>
                <a:chExt cx="8161261" cy="8403568"/>
              </a:xfrm>
            </p:grpSpPr>
            <p:grpSp>
              <p:nvGrpSpPr>
                <p:cNvPr id="18" name="Group 17"/>
                <p:cNvGrpSpPr/>
                <p:nvPr/>
              </p:nvGrpSpPr>
              <p:grpSpPr>
                <a:xfrm>
                  <a:off x="1834177" y="-3161230"/>
                  <a:ext cx="8161261" cy="3681532"/>
                  <a:chOff x="1330438" y="-3161230"/>
                  <a:chExt cx="8161261" cy="3681532"/>
                </a:xfrm>
              </p:grpSpPr>
              <p:sp>
                <p:nvSpPr>
                  <p:cNvPr id="25" name="TextBox 24"/>
                  <p:cNvSpPr txBox="1"/>
                  <p:nvPr/>
                </p:nvSpPr>
                <p:spPr>
                  <a:xfrm>
                    <a:off x="1330438" y="-3161230"/>
                    <a:ext cx="334751" cy="1015663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6000" b="1" dirty="0">
                        <a:latin typeface="Yu Gothic" charset="-128"/>
                        <a:ea typeface="Yu Gothic" charset="-128"/>
                        <a:cs typeface="Yu Gothic" charset="-128"/>
                      </a:rPr>
                      <a:t>A</a:t>
                    </a:r>
                  </a:p>
                </p:txBody>
              </p:sp>
              <p:grpSp>
                <p:nvGrpSpPr>
                  <p:cNvPr id="32" name="Group 31"/>
                  <p:cNvGrpSpPr/>
                  <p:nvPr/>
                </p:nvGrpSpPr>
                <p:grpSpPr>
                  <a:xfrm>
                    <a:off x="5602188" y="-924677"/>
                    <a:ext cx="3889511" cy="1444979"/>
                    <a:chOff x="5985399" y="4787128"/>
                    <a:chExt cx="3889511" cy="1444979"/>
                  </a:xfrm>
                </p:grpSpPr>
                <p:sp>
                  <p:nvSpPr>
                    <p:cNvPr id="27" name="TextBox 26"/>
                    <p:cNvSpPr txBox="1"/>
                    <p:nvPr/>
                  </p:nvSpPr>
                  <p:spPr>
                    <a:xfrm>
                      <a:off x="6552645" y="5447277"/>
                      <a:ext cx="3322265" cy="78483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4500" dirty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s</a:t>
                      </a:r>
                      <a:r>
                        <a:rPr lang="en-US" sz="45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ingle value</a:t>
                      </a:r>
                      <a:endParaRPr lang="en-US" sz="45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  <p:sp>
                  <p:nvSpPr>
                    <p:cNvPr id="28" name="Oval 27"/>
                    <p:cNvSpPr/>
                    <p:nvPr/>
                  </p:nvSpPr>
                  <p:spPr>
                    <a:xfrm>
                      <a:off x="5985399" y="4914902"/>
                      <a:ext cx="517401" cy="517401"/>
                    </a:xfrm>
                    <a:prstGeom prst="ellipse">
                      <a:avLst/>
                    </a:prstGeom>
                    <a:solidFill>
                      <a:srgbClr val="43A0C3"/>
                    </a:solidFill>
                    <a:ln>
                      <a:solidFill>
                        <a:srgbClr val="43A0C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29" name="TextBox 28"/>
                        <p:cNvSpPr txBox="1"/>
                        <p:nvPr/>
                      </p:nvSpPr>
                      <p:spPr>
                        <a:xfrm>
                          <a:off x="6552644" y="4787128"/>
                          <a:ext cx="660738" cy="784830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l-GR" sz="450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Γ</m:t>
                                </m:r>
                                <m:r>
                                  <a:rPr lang="el-GR" sz="450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𝜔</m:t>
                                </m:r>
                              </m:oMath>
                            </m:oMathPara>
                          </a14:m>
                          <a:endParaRPr lang="en-US" sz="4500" dirty="0">
                            <a:latin typeface="Yu Gothic" charset="-128"/>
                            <a:ea typeface="Yu Gothic" charset="-128"/>
                            <a:cs typeface="Yu Gothic" charset="-128"/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29" name="TextBox 28"/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6552644" y="4787128"/>
                          <a:ext cx="660738" cy="784830"/>
                        </a:xfrm>
                        <a:prstGeom prst="rect">
                          <a:avLst/>
                        </a:prstGeom>
                        <a:blipFill rotWithShape="0">
                          <a:blip r:embed="rId8"/>
                          <a:stretch>
                            <a:fillRect r="-18349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6" name="TextBox 25"/>
                      <p:cNvSpPr txBox="1"/>
                      <p:nvPr/>
                    </p:nvSpPr>
                    <p:spPr>
                      <a:xfrm>
                        <a:off x="5324747" y="-1588705"/>
                        <a:ext cx="2764772" cy="78483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14:m>
                          <m:oMath xmlns:m="http://schemas.openxmlformats.org/officeDocument/2006/math">
                            <m:r>
                              <a:rPr lang="el-GR" sz="45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𝜔</m:t>
                            </m:r>
                          </m:oMath>
                        </a14:m>
                        <a:r>
                          <a:rPr lang="en-US" sz="4500" dirty="0" smtClean="0">
                            <a:latin typeface="Yu Gothic" charset="-128"/>
                            <a:ea typeface="Yu Gothic" charset="-128"/>
                            <a:cs typeface="Yu Gothic" charset="-128"/>
                          </a:rPr>
                          <a:t> value</a:t>
                        </a:r>
                        <a:endParaRPr lang="en-US" sz="4500" dirty="0">
                          <a:latin typeface="Yu Gothic" charset="-128"/>
                          <a:ea typeface="Yu Gothic" charset="-128"/>
                          <a:cs typeface="Yu Gothic" charset="-128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26" name="TextBox 25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5324747" y="-1588705"/>
                        <a:ext cx="2764772" cy="784830"/>
                      </a:xfrm>
                      <a:prstGeom prst="rect">
                        <a:avLst/>
                      </a:prstGeom>
                      <a:blipFill rotWithShape="0">
                        <a:blip r:embed="rId9"/>
                        <a:stretch>
                          <a:fillRect t="-17188" b="-38281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9" name="TextBox 38"/>
                    <p:cNvSpPr txBox="1"/>
                    <p:nvPr/>
                  </p:nvSpPr>
                  <p:spPr>
                    <a:xfrm>
                      <a:off x="5828486" y="4457508"/>
                      <a:ext cx="2193101" cy="78483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14:m>
                        <m:oMath xmlns:m="http://schemas.openxmlformats.org/officeDocument/2006/math">
                          <m:r>
                            <a:rPr lang="el-GR" sz="45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𝜔</m:t>
                          </m:r>
                        </m:oMath>
                      </a14:m>
                      <a:r>
                        <a:rPr lang="en-US" sz="45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 value</a:t>
                      </a:r>
                      <a:endParaRPr lang="en-US" sz="45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39" name="TextBox 38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828486" y="4457508"/>
                      <a:ext cx="2193101" cy="784830"/>
                    </a:xfrm>
                    <a:prstGeom prst="rect">
                      <a:avLst/>
                    </a:prstGeom>
                    <a:blipFill rotWithShape="0">
                      <a:blip r:embed="rId10"/>
                      <a:stretch>
                        <a:fillRect t="-16279" r="-11142" b="-37984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38" name="Triangle 37"/>
              <p:cNvSpPr/>
              <p:nvPr/>
            </p:nvSpPr>
            <p:spPr>
              <a:xfrm>
                <a:off x="-4792270" y="-370491"/>
                <a:ext cx="569685" cy="491108"/>
              </a:xfrm>
              <a:prstGeom prst="triangle">
                <a:avLst/>
              </a:prstGeom>
              <a:solidFill>
                <a:srgbClr val="FA842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523518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Decay to stationary state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1137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/>
          <p:cNvGrpSpPr/>
          <p:nvPr/>
        </p:nvGrpSpPr>
        <p:grpSpPr>
          <a:xfrm>
            <a:off x="-392374" y="-2070567"/>
            <a:ext cx="14706268" cy="6985537"/>
            <a:chOff x="-392374" y="-2070567"/>
            <a:chExt cx="14706268" cy="6985537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56" b="21263"/>
            <a:stretch/>
          </p:blipFill>
          <p:spPr>
            <a:xfrm>
              <a:off x="407962" y="38101"/>
              <a:ext cx="9650437" cy="4399816"/>
            </a:xfrm>
            <a:prstGeom prst="rect">
              <a:avLst/>
            </a:prstGeom>
          </p:spPr>
        </p:pic>
        <p:sp>
          <p:nvSpPr>
            <p:cNvPr id="16" name="Rectangle 15"/>
            <p:cNvSpPr/>
            <p:nvPr/>
          </p:nvSpPr>
          <p:spPr>
            <a:xfrm>
              <a:off x="244613" y="-3127"/>
              <a:ext cx="9167627" cy="4176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9449394" y="-2070567"/>
              <a:ext cx="1483098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i="1" dirty="0" smtClean="0">
                  <a:latin typeface="Yu Gothic" charset="-128"/>
                  <a:ea typeface="Yu Gothic" charset="-128"/>
                  <a:cs typeface="Yu Gothic" charset="-128"/>
                </a:rPr>
                <a:t>Site in HA</a:t>
              </a:r>
              <a:endParaRPr lang="en-US" sz="2200" i="1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/>
                <p:cNvSpPr txBox="1"/>
                <p:nvPr/>
              </p:nvSpPr>
              <p:spPr>
                <a:xfrm>
                  <a:off x="9525976" y="114730"/>
                  <a:ext cx="2694199" cy="43088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200" i="1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Implied </a:t>
                  </a:r>
                  <a:r>
                    <a:rPr lang="en-US" sz="2200" i="1" dirty="0" err="1">
                      <a:latin typeface="Yu Gothic" charset="-128"/>
                      <a:ea typeface="Yu Gothic" charset="-128"/>
                      <a:cs typeface="Yu Gothic" charset="-128"/>
                    </a:rPr>
                    <a:t>d</a:t>
                  </a:r>
                  <a:r>
                    <a:rPr lang="en-US" sz="2200" i="1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N/dS (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2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𝜔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𝑟</m:t>
                          </m:r>
                        </m:sub>
                      </m:sSub>
                    </m:oMath>
                  </a14:m>
                  <a:r>
                    <a:rPr lang="en-US" sz="2200" i="1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)</a:t>
                  </a:r>
                  <a:endParaRPr lang="en-US" sz="2200" i="1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28" name="TextBox 2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25976" y="114730"/>
                  <a:ext cx="2694199" cy="430887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2941" t="-9859" r="-2036" b="-2676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TextBox 13"/>
            <p:cNvSpPr txBox="1"/>
            <p:nvPr/>
          </p:nvSpPr>
          <p:spPr>
            <a:xfrm>
              <a:off x="2079280" y="4437916"/>
              <a:ext cx="6697667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500" dirty="0" smtClean="0">
                  <a:latin typeface="Yu Gothic" charset="-128"/>
                  <a:ea typeface="Yu Gothic" charset="-128"/>
                  <a:cs typeface="Yu Gothic" charset="-128"/>
                </a:rPr>
                <a:t>Branch length (codon substitutions per site)</a:t>
              </a:r>
              <a:endParaRPr lang="en-US" sz="25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 rot="16200000">
              <a:off x="-1489032" y="1937937"/>
              <a:ext cx="3055089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500" dirty="0" smtClean="0">
                  <a:latin typeface="Yu Gothic" charset="-128"/>
                  <a:ea typeface="Yu Gothic" charset="-128"/>
                  <a:cs typeface="Yu Gothic" charset="-128"/>
                </a:rPr>
                <a:t>Expected pairwise </a:t>
              </a:r>
              <a:r>
                <a:rPr lang="en-US" sz="2500" smtClean="0">
                  <a:latin typeface="Yu Gothic" charset="-128"/>
                  <a:ea typeface="Yu Gothic" charset="-128"/>
                  <a:cs typeface="Yu Gothic" charset="-128"/>
                </a:rPr>
                <a:t>amino-acid identity</a:t>
              </a:r>
              <a:endParaRPr lang="en-US" sz="25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grpSp>
          <p:nvGrpSpPr>
            <p:cNvPr id="44" name="Group 43"/>
            <p:cNvGrpSpPr/>
            <p:nvPr/>
          </p:nvGrpSpPr>
          <p:grpSpPr>
            <a:xfrm>
              <a:off x="10210067" y="1378060"/>
              <a:ext cx="4103827" cy="1809304"/>
              <a:chOff x="5172736" y="5302733"/>
              <a:chExt cx="4103827" cy="1809304"/>
            </a:xfrm>
          </p:grpSpPr>
          <p:sp>
            <p:nvSpPr>
              <p:cNvPr id="34" name="TextBox 33"/>
              <p:cNvSpPr txBox="1"/>
              <p:nvPr/>
            </p:nvSpPr>
            <p:spPr>
              <a:xfrm>
                <a:off x="5172736" y="5302733"/>
                <a:ext cx="1040670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b="1" dirty="0" smtClean="0">
                    <a:latin typeface="Yu Gothic" charset="-128"/>
                    <a:ea typeface="Yu Gothic" charset="-128"/>
                    <a:cs typeface="Yu Gothic" charset="-128"/>
                  </a:rPr>
                  <a:t>Model</a:t>
                </a:r>
                <a:endParaRPr lang="en-US" sz="2200" b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grpSp>
            <p:nvGrpSpPr>
              <p:cNvPr id="32" name="Group 31"/>
              <p:cNvGrpSpPr/>
              <p:nvPr/>
            </p:nvGrpSpPr>
            <p:grpSpPr>
              <a:xfrm>
                <a:off x="5298482" y="5669408"/>
                <a:ext cx="3978081" cy="1442629"/>
                <a:chOff x="5298482" y="5669408"/>
                <a:chExt cx="3978081" cy="1442629"/>
              </a:xfrm>
            </p:grpSpPr>
            <p:grpSp>
              <p:nvGrpSpPr>
                <p:cNvPr id="2" name="Group 1"/>
                <p:cNvGrpSpPr/>
                <p:nvPr/>
              </p:nvGrpSpPr>
              <p:grpSpPr>
                <a:xfrm>
                  <a:off x="5298482" y="5669408"/>
                  <a:ext cx="1323552" cy="430887"/>
                  <a:chOff x="3547732" y="5860896"/>
                  <a:chExt cx="1323552" cy="430887"/>
                </a:xfrm>
              </p:grpSpPr>
              <p:sp>
                <p:nvSpPr>
                  <p:cNvPr id="35" name="Rectangle 34"/>
                  <p:cNvSpPr/>
                  <p:nvPr/>
                </p:nvSpPr>
                <p:spPr>
                  <a:xfrm>
                    <a:off x="3547732" y="5919557"/>
                    <a:ext cx="274964" cy="274964"/>
                  </a:xfrm>
                  <a:prstGeom prst="rect">
                    <a:avLst/>
                  </a:prstGeom>
                  <a:solidFill>
                    <a:srgbClr val="B5292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9" name="TextBox 38"/>
                  <p:cNvSpPr txBox="1"/>
                  <p:nvPr/>
                </p:nvSpPr>
                <p:spPr>
                  <a:xfrm>
                    <a:off x="3758479" y="5860896"/>
                    <a:ext cx="1112805" cy="43088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200" dirty="0" err="1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ExpCM</a:t>
                    </a:r>
                    <a:endParaRPr lang="en-US" sz="22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p:grpSp>
            <p:grpSp>
              <p:nvGrpSpPr>
                <p:cNvPr id="29" name="Group 28"/>
                <p:cNvGrpSpPr/>
                <p:nvPr/>
              </p:nvGrpSpPr>
              <p:grpSpPr>
                <a:xfrm>
                  <a:off x="5298482" y="6681150"/>
                  <a:ext cx="3978081" cy="430887"/>
                  <a:chOff x="4512619" y="6248418"/>
                  <a:chExt cx="3978081" cy="430887"/>
                </a:xfrm>
              </p:grpSpPr>
              <p:sp>
                <p:nvSpPr>
                  <p:cNvPr id="36" name="Rectangle 35"/>
                  <p:cNvSpPr/>
                  <p:nvPr/>
                </p:nvSpPr>
                <p:spPr>
                  <a:xfrm>
                    <a:off x="4512619" y="6311760"/>
                    <a:ext cx="274964" cy="274964"/>
                  </a:xfrm>
                  <a:prstGeom prst="rect">
                    <a:avLst/>
                  </a:prstGeom>
                  <a:solidFill>
                    <a:srgbClr val="FA842A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41" name="TextBox 40"/>
                      <p:cNvSpPr txBox="1"/>
                      <p:nvPr/>
                    </p:nvSpPr>
                    <p:spPr>
                      <a:xfrm>
                        <a:off x="4738519" y="6248418"/>
                        <a:ext cx="3752181" cy="43088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sz="2200" dirty="0" smtClean="0">
                            <a:latin typeface="Yu Gothic" charset="-128"/>
                            <a:ea typeface="Yu Gothic" charset="-128"/>
                            <a:cs typeface="Yu Gothic" charset="-128"/>
                          </a:rPr>
                          <a:t>GY94 + implied dN/dS (</a:t>
                        </a:r>
                        <a14:m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2200" i="1" smtClean="0">
                                    <a:latin typeface="Cambria Math" charset="0"/>
                                    <a:ea typeface="Yu Gothic" charset="-128"/>
                                    <a:cs typeface="Yu Gothic" charset="-128"/>
                                  </a:rPr>
                                </m:ctrlPr>
                              </m:sSubPr>
                              <m:e>
                                <m:r>
                                  <a:rPr lang="en-US" sz="220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sz="2200" b="0" i="1" smtClean="0">
                                    <a:latin typeface="Cambria Math" charset="0"/>
                                    <a:ea typeface="Yu Gothic" charset="-128"/>
                                    <a:cs typeface="Yu Gothic" charset="-128"/>
                                  </a:rPr>
                                  <m:t>𝑟</m:t>
                                </m:r>
                              </m:sub>
                            </m:sSub>
                          </m:oMath>
                        </a14:m>
                        <a:r>
                          <a:rPr lang="en-US" sz="2200" dirty="0" smtClean="0">
                            <a:latin typeface="Yu Gothic" charset="-128"/>
                            <a:ea typeface="Yu Gothic" charset="-128"/>
                            <a:cs typeface="Yu Gothic" charset="-128"/>
                          </a:rPr>
                          <a:t>)</a:t>
                        </a:r>
                        <a:endParaRPr lang="en-US" sz="2200" dirty="0">
                          <a:latin typeface="Yu Gothic" charset="-128"/>
                          <a:ea typeface="Yu Gothic" charset="-128"/>
                          <a:cs typeface="Yu Gothic" charset="-128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41" name="TextBox 40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738519" y="6248418"/>
                        <a:ext cx="3752181" cy="430887"/>
                      </a:xfrm>
                      <a:prstGeom prst="rect">
                        <a:avLst/>
                      </a:prstGeom>
                      <a:blipFill rotWithShape="0">
                        <a:blip r:embed="rId5"/>
                        <a:stretch>
                          <a:fillRect l="-2110" t="-9859" r="-1136" b="-28169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grpSp>
              <p:nvGrpSpPr>
                <p:cNvPr id="15" name="Group 14"/>
                <p:cNvGrpSpPr/>
                <p:nvPr/>
              </p:nvGrpSpPr>
              <p:grpSpPr>
                <a:xfrm>
                  <a:off x="5298482" y="6007714"/>
                  <a:ext cx="1097528" cy="430887"/>
                  <a:chOff x="4574302" y="5854546"/>
                  <a:chExt cx="1097528" cy="430887"/>
                </a:xfrm>
              </p:grpSpPr>
              <p:sp>
                <p:nvSpPr>
                  <p:cNvPr id="37" name="Rectangle 36"/>
                  <p:cNvSpPr/>
                  <p:nvPr/>
                </p:nvSpPr>
                <p:spPr>
                  <a:xfrm>
                    <a:off x="4574302" y="5919557"/>
                    <a:ext cx="274964" cy="274964"/>
                  </a:xfrm>
                  <a:prstGeom prst="rect">
                    <a:avLst/>
                  </a:prstGeom>
                  <a:solidFill>
                    <a:srgbClr val="439FC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2" name="TextBox 41"/>
                  <p:cNvSpPr txBox="1"/>
                  <p:nvPr/>
                </p:nvSpPr>
                <p:spPr>
                  <a:xfrm>
                    <a:off x="4785049" y="5854546"/>
                    <a:ext cx="886781" cy="43088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2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GY94</a:t>
                    </a:r>
                    <a:endParaRPr lang="en-US" sz="22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p:grpSp>
            <p:grpSp>
              <p:nvGrpSpPr>
                <p:cNvPr id="27" name="Group 26"/>
                <p:cNvGrpSpPr/>
                <p:nvPr/>
              </p:nvGrpSpPr>
              <p:grpSpPr>
                <a:xfrm>
                  <a:off x="5298482" y="6346020"/>
                  <a:ext cx="1823498" cy="430887"/>
                  <a:chOff x="6003223" y="5848196"/>
                  <a:chExt cx="1823498" cy="430887"/>
                </a:xfrm>
              </p:grpSpPr>
              <p:sp>
                <p:nvSpPr>
                  <p:cNvPr id="38" name="Rectangle 37"/>
                  <p:cNvSpPr/>
                  <p:nvPr/>
                </p:nvSpPr>
                <p:spPr>
                  <a:xfrm>
                    <a:off x="6003223" y="5919557"/>
                    <a:ext cx="274964" cy="274964"/>
                  </a:xfrm>
                  <a:prstGeom prst="rect">
                    <a:avLst/>
                  </a:prstGeom>
                  <a:solidFill>
                    <a:srgbClr val="75A88D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43" name="TextBox 42"/>
                      <p:cNvSpPr txBox="1"/>
                      <p:nvPr/>
                    </p:nvSpPr>
                    <p:spPr>
                      <a:xfrm>
                        <a:off x="6213972" y="5848196"/>
                        <a:ext cx="1612749" cy="43088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sz="2200" dirty="0" smtClean="0">
                            <a:latin typeface="Yu Gothic" charset="-128"/>
                            <a:ea typeface="Yu Gothic" charset="-128"/>
                            <a:cs typeface="Yu Gothic" charset="-128"/>
                          </a:rPr>
                          <a:t>GY94 + </a:t>
                        </a:r>
                        <a14:m>
                          <m:oMath xmlns:m="http://schemas.openxmlformats.org/officeDocument/2006/math">
                            <m:r>
                              <m:rPr>
                                <m:sty m:val="p"/>
                              </m:rPr>
                              <a:rPr lang="el-GR" sz="22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Γ</m:t>
                            </m:r>
                            <m:r>
                              <a:rPr lang="el-GR" sz="22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𝜔</m:t>
                            </m:r>
                          </m:oMath>
                        </a14:m>
                        <a:endParaRPr lang="en-US" sz="2200" dirty="0">
                          <a:latin typeface="Yu Gothic" charset="-128"/>
                          <a:ea typeface="Yu Gothic" charset="-128"/>
                          <a:cs typeface="Yu Gothic" charset="-128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43" name="TextBox 42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6213972" y="5848196"/>
                        <a:ext cx="1612749" cy="430887"/>
                      </a:xfrm>
                      <a:prstGeom prst="rect">
                        <a:avLst/>
                      </a:prstGeom>
                      <a:blipFill rotWithShape="0">
                        <a:blip r:embed="rId6"/>
                        <a:stretch>
                          <a:fillRect l="-4924" t="-9859" b="-28169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</p:grpSp>
        </p:grpSp>
        <p:sp>
          <p:nvSpPr>
            <p:cNvPr id="10" name="TextBox 9"/>
            <p:cNvSpPr txBox="1"/>
            <p:nvPr/>
          </p:nvSpPr>
          <p:spPr>
            <a:xfrm>
              <a:off x="3292192" y="148247"/>
              <a:ext cx="72808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 smtClean="0">
                  <a:latin typeface="Yu Gothic" charset="-128"/>
                  <a:ea typeface="Yu Gothic" charset="-128"/>
                  <a:cs typeface="Yu Gothic" charset="-128"/>
                </a:rPr>
                <a:t>0.46</a:t>
              </a:r>
              <a:endParaRPr lang="en-US" sz="22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345048" y="-2070567"/>
              <a:ext cx="498855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 smtClean="0">
                  <a:latin typeface="Yu Gothic" charset="-128"/>
                  <a:ea typeface="Yu Gothic" charset="-128"/>
                  <a:cs typeface="Yu Gothic" charset="-128"/>
                </a:rPr>
                <a:t>17</a:t>
              </a:r>
              <a:endParaRPr lang="en-US" sz="22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pic>
          <p:nvPicPr>
            <p:cNvPr id="45" name="Picture 44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661" r="74665"/>
            <a:stretch/>
          </p:blipFill>
          <p:spPr>
            <a:xfrm>
              <a:off x="3426966" y="-1834642"/>
              <a:ext cx="422973" cy="2393145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5121096" y="148247"/>
              <a:ext cx="72808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 smtClean="0">
                  <a:latin typeface="Yu Gothic" charset="-128"/>
                  <a:ea typeface="Yu Gothic" charset="-128"/>
                  <a:cs typeface="Yu Gothic" charset="-128"/>
                </a:rPr>
                <a:t>0.36</a:t>
              </a:r>
              <a:endParaRPr lang="en-US" sz="22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182293" y="-2070567"/>
              <a:ext cx="498855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 smtClean="0">
                  <a:latin typeface="Yu Gothic" charset="-128"/>
                  <a:ea typeface="Yu Gothic" charset="-128"/>
                  <a:cs typeface="Yu Gothic" charset="-128"/>
                </a:rPr>
                <a:t>28</a:t>
              </a:r>
              <a:endParaRPr lang="en-US" sz="22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pic>
          <p:nvPicPr>
            <p:cNvPr id="60" name="Picture 59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907" r="57994"/>
            <a:stretch/>
          </p:blipFill>
          <p:spPr>
            <a:xfrm>
              <a:off x="5211599" y="-1846517"/>
              <a:ext cx="409207" cy="2393145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1463288" y="148247"/>
              <a:ext cx="72808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 smtClean="0">
                  <a:latin typeface="Yu Gothic" charset="-128"/>
                  <a:ea typeface="Yu Gothic" charset="-128"/>
                  <a:cs typeface="Yu Gothic" charset="-128"/>
                </a:rPr>
                <a:t>0.91</a:t>
              </a:r>
              <a:endParaRPr lang="en-US" sz="22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476760" y="-2070567"/>
              <a:ext cx="655949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 smtClean="0">
                  <a:latin typeface="Yu Gothic" charset="-128"/>
                  <a:ea typeface="Yu Gothic" charset="-128"/>
                  <a:cs typeface="Yu Gothic" charset="-128"/>
                </a:rPr>
                <a:t>199</a:t>
              </a:r>
              <a:endParaRPr lang="en-US" sz="22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pic>
          <p:nvPicPr>
            <p:cNvPr id="61" name="Picture 60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007" r="40319"/>
            <a:stretch/>
          </p:blipFill>
          <p:spPr>
            <a:xfrm>
              <a:off x="1586381" y="-1834642"/>
              <a:ext cx="422973" cy="2393145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8798261" y="148247"/>
              <a:ext cx="72808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 smtClean="0">
                  <a:latin typeface="Yu Gothic" charset="-128"/>
                  <a:ea typeface="Yu Gothic" charset="-128"/>
                  <a:cs typeface="Yu Gothic" charset="-128"/>
                </a:rPr>
                <a:t>0.10</a:t>
              </a:r>
              <a:endParaRPr lang="en-US" sz="22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8778905" y="-2070567"/>
              <a:ext cx="655949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 smtClean="0">
                  <a:latin typeface="Yu Gothic" charset="-128"/>
                  <a:ea typeface="Yu Gothic" charset="-128"/>
                  <a:cs typeface="Yu Gothic" charset="-128"/>
                </a:rPr>
                <a:t>305</a:t>
              </a:r>
              <a:endParaRPr lang="en-US" sz="22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pic>
          <p:nvPicPr>
            <p:cNvPr id="63" name="Picture 62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137" r="23959"/>
            <a:stretch/>
          </p:blipFill>
          <p:spPr>
            <a:xfrm>
              <a:off x="8896614" y="-1810892"/>
              <a:ext cx="404555" cy="2393145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6950000" y="148247"/>
              <a:ext cx="72808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 smtClean="0">
                  <a:latin typeface="Yu Gothic" charset="-128"/>
                  <a:ea typeface="Yu Gothic" charset="-128"/>
                  <a:cs typeface="Yu Gothic" charset="-128"/>
                </a:rPr>
                <a:t>0.14</a:t>
              </a:r>
              <a:endParaRPr lang="en-US" sz="22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6957336" y="-2070567"/>
              <a:ext cx="655949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 smtClean="0">
                  <a:latin typeface="Yu Gothic" charset="-128"/>
                  <a:ea typeface="Yu Gothic" charset="-128"/>
                  <a:cs typeface="Yu Gothic" charset="-128"/>
                </a:rPr>
                <a:t>183</a:t>
              </a:r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320" r="40719"/>
            <a:stretch/>
          </p:blipFill>
          <p:spPr>
            <a:xfrm>
              <a:off x="7061061" y="-1849379"/>
              <a:ext cx="418953" cy="24701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983677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Simulations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4623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-212956" y="1724916"/>
            <a:ext cx="10644086" cy="3098578"/>
            <a:chOff x="-212956" y="1724916"/>
            <a:chExt cx="10644086" cy="3098578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5018" b="34145"/>
            <a:stretch/>
          </p:blipFill>
          <p:spPr>
            <a:xfrm>
              <a:off x="203200" y="2053652"/>
              <a:ext cx="10058400" cy="1808469"/>
            </a:xfrm>
            <a:prstGeom prst="rect">
              <a:avLst/>
            </a:prstGeom>
          </p:spPr>
        </p:pic>
        <p:grpSp>
          <p:nvGrpSpPr>
            <p:cNvPr id="11" name="Group 10"/>
            <p:cNvGrpSpPr/>
            <p:nvPr/>
          </p:nvGrpSpPr>
          <p:grpSpPr>
            <a:xfrm>
              <a:off x="-212956" y="1724916"/>
              <a:ext cx="10644086" cy="3098578"/>
              <a:chOff x="-212956" y="1724916"/>
              <a:chExt cx="10644086" cy="3098578"/>
            </a:xfrm>
          </p:grpSpPr>
          <p:sp>
            <p:nvSpPr>
              <p:cNvPr id="3" name="TextBox 2"/>
              <p:cNvSpPr txBox="1"/>
              <p:nvPr/>
            </p:nvSpPr>
            <p:spPr>
              <a:xfrm rot="16200000">
                <a:off x="-848717" y="2572778"/>
                <a:ext cx="1917854" cy="64633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>
                    <a:latin typeface="Yu Gothic" charset="-128"/>
                    <a:ea typeface="Yu Gothic" charset="-128"/>
                    <a:cs typeface="Yu Gothic" charset="-128"/>
                  </a:rPr>
                  <a:t>Actual branch length</a:t>
                </a:r>
                <a:endParaRPr lang="en-US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4" name="TextBox 3"/>
              <p:cNvSpPr txBox="1"/>
              <p:nvPr/>
            </p:nvSpPr>
            <p:spPr>
              <a:xfrm>
                <a:off x="3286256" y="4454162"/>
                <a:ext cx="4220705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>
                    <a:latin typeface="Yu Gothic" charset="-128"/>
                    <a:ea typeface="Yu Gothic" charset="-128"/>
                    <a:cs typeface="Yu Gothic" charset="-128"/>
                  </a:rPr>
                  <a:t>Branch length optimized by the model</a:t>
                </a:r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4169092" y="3859308"/>
                <a:ext cx="997620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err="1" smtClean="0">
                    <a:latin typeface="Yu Gothic" charset="-128"/>
                    <a:ea typeface="Yu Gothic" charset="-128"/>
                    <a:cs typeface="Yu Gothic" charset="-128"/>
                  </a:rPr>
                  <a:t>ExpCM</a:t>
                </a:r>
                <a:endParaRPr lang="en-US" sz="1600" dirty="0" smtClean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TextBox 11"/>
                  <p:cNvSpPr txBox="1"/>
                  <p:nvPr/>
                </p:nvSpPr>
                <p:spPr>
                  <a:xfrm>
                    <a:off x="5560820" y="3859308"/>
                    <a:ext cx="1335550" cy="338554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dirty="0" err="1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ExpCM</a:t>
                    </a:r>
                    <a:r>
                      <a:rPr lang="en-US" sz="16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+</a:t>
                    </a:r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sz="160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Γ</m:t>
                        </m:r>
                        <m:r>
                          <a:rPr lang="el-GR" sz="160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𝜔</m:t>
                        </m:r>
                      </m:oMath>
                    </a14:m>
                    <a:endParaRPr lang="en-US" sz="1600" dirty="0" smtClean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12" name="TextBox 1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560820" y="3859308"/>
                    <a:ext cx="1335550" cy="338554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 t="-5357" b="-2142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5" name="TextBox 14"/>
              <p:cNvSpPr txBox="1"/>
              <p:nvPr/>
            </p:nvSpPr>
            <p:spPr>
              <a:xfrm>
                <a:off x="741962" y="3859308"/>
                <a:ext cx="1335550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latin typeface="Yu Gothic" charset="-128"/>
                    <a:ea typeface="Yu Gothic" charset="-128"/>
                    <a:cs typeface="Yu Gothic" charset="-128"/>
                  </a:rPr>
                  <a:t>GY94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TextBox 15"/>
                  <p:cNvSpPr txBox="1"/>
                  <p:nvPr/>
                </p:nvSpPr>
                <p:spPr>
                  <a:xfrm>
                    <a:off x="2406306" y="3859308"/>
                    <a:ext cx="1335550" cy="338554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GY94 + </a:t>
                    </a:r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sz="16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Γ</m:t>
                        </m:r>
                        <m:r>
                          <a:rPr lang="el-GR" sz="16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𝜔</m:t>
                        </m:r>
                      </m:oMath>
                    </a14:m>
                    <a:endParaRPr lang="en-US" sz="1600" dirty="0" smtClean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16" name="TextBox 1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406306" y="3859308"/>
                    <a:ext cx="1335550" cy="338554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 t="-5357" b="-2142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7" name="Rectangle 6"/>
              <p:cNvSpPr/>
              <p:nvPr/>
            </p:nvSpPr>
            <p:spPr>
              <a:xfrm>
                <a:off x="5232399" y="3854871"/>
                <a:ext cx="328421" cy="17653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6896370" y="3859308"/>
                <a:ext cx="1805368" cy="58477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err="1" smtClean="0">
                    <a:latin typeface="Yu Gothic" charset="-128"/>
                    <a:ea typeface="Yu Gothic" charset="-128"/>
                    <a:cs typeface="Yu Gothic" charset="-128"/>
                  </a:rPr>
                  <a:t>ExpCM</a:t>
                </a:r>
                <a:r>
                  <a:rPr lang="en-US" sz="1600" dirty="0" smtClean="0">
                    <a:latin typeface="Yu Gothic" charset="-128"/>
                    <a:ea typeface="Yu Gothic" charset="-128"/>
                    <a:cs typeface="Yu Gothic" charset="-128"/>
                  </a:rPr>
                  <a:t> averaged across sites</a:t>
                </a:r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599607" y="1724916"/>
                <a:ext cx="9661993" cy="3287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TextBox 13"/>
                  <p:cNvSpPr txBox="1"/>
                  <p:nvPr/>
                </p:nvSpPr>
                <p:spPr>
                  <a:xfrm>
                    <a:off x="8641680" y="3859308"/>
                    <a:ext cx="1789450" cy="584775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dirty="0" err="1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ExpCM</a:t>
                    </a:r>
                    <a:r>
                      <a:rPr lang="en-US" sz="16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 averaged across sites+</a:t>
                    </a:r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sz="160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Γ</m:t>
                        </m:r>
                        <m:r>
                          <a:rPr lang="el-GR" sz="160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𝜔</m:t>
                        </m:r>
                      </m:oMath>
                    </a14:m>
                    <a:endParaRPr lang="en-US" sz="1600" dirty="0" smtClean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14" name="TextBox 1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641680" y="3859308"/>
                    <a:ext cx="1789450" cy="584775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 l="-683" t="-3125" r="-5119" b="-12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20543334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40221</TotalTime>
  <Words>309</Words>
  <Application>Microsoft Macintosh PowerPoint</Application>
  <PresentationFormat>Widescreen</PresentationFormat>
  <Paragraphs>103</Paragraphs>
  <Slides>15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Calibri</vt:lpstr>
      <vt:lpstr>Cambria Math</vt:lpstr>
      <vt:lpstr>Yu Gothic</vt:lpstr>
      <vt:lpstr>Arial</vt:lpstr>
      <vt:lpstr>Office Theme</vt:lpstr>
      <vt:lpstr>Modeling site-specific amino-acid preferences deepens phylogenetic estimates of the divergence of viral proteins</vt:lpstr>
      <vt:lpstr>Notes</vt:lpstr>
      <vt:lpstr>MAIN FIGURES</vt:lpstr>
      <vt:lpstr>Model feature comparison</vt:lpstr>
      <vt:lpstr>PowerPoint Presentation</vt:lpstr>
      <vt:lpstr>Decay to stationary state</vt:lpstr>
      <vt:lpstr>PowerPoint Presentation</vt:lpstr>
      <vt:lpstr>Simulations</vt:lpstr>
      <vt:lpstr>PowerPoint Presentation</vt:lpstr>
      <vt:lpstr>Model Comparison Trees</vt:lpstr>
      <vt:lpstr>PowerPoint Presentation</vt:lpstr>
      <vt:lpstr>Competing effects</vt:lpstr>
      <vt:lpstr>PowerPoint Presentation</vt:lpstr>
      <vt:lpstr>`phylobayes`</vt:lpstr>
      <vt:lpstr>PowerPoint Presentation</vt:lpstr>
    </vt:vector>
  </TitlesOfParts>
  <Company/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Experimentally Informed Site-Specific Substitution Models Substantially Deepen Divergence Estimates </dc:title>
  <dc:creator>Sarah K. Hilton</dc:creator>
  <cp:lastModifiedBy>Sarah K. Hilton</cp:lastModifiedBy>
  <cp:revision>208</cp:revision>
  <dcterms:created xsi:type="dcterms:W3CDTF">2017-11-03T19:06:03Z</dcterms:created>
  <dcterms:modified xsi:type="dcterms:W3CDTF">2018-03-05T18:48:12Z</dcterms:modified>
</cp:coreProperties>
</file>